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notesMasterIdLst>
    <p:notesMasterId r:id="rId20"/>
  </p:notesMasterIdLst>
  <p:sldIdLst>
    <p:sldId id="256" r:id="rId5"/>
    <p:sldId id="257" r:id="rId6"/>
    <p:sldId id="258" r:id="rId7"/>
    <p:sldId id="288" r:id="rId8"/>
    <p:sldId id="269" r:id="rId9"/>
    <p:sldId id="259" r:id="rId10"/>
    <p:sldId id="260" r:id="rId11"/>
    <p:sldId id="261" r:id="rId12"/>
    <p:sldId id="262" r:id="rId13"/>
    <p:sldId id="264" r:id="rId14"/>
    <p:sldId id="276" r:id="rId15"/>
    <p:sldId id="286" r:id="rId16"/>
    <p:sldId id="287" r:id="rId17"/>
    <p:sldId id="270" r:id="rId18"/>
    <p:sldId id="267"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91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ert Knapp" userId="526dc251-a6cd-4375-8f54-acd6a56d28c5" providerId="ADAL" clId="{B779C5D1-3600-4501-BE60-71C3097DD221}"/>
    <pc:docChg chg="custSel modSld">
      <pc:chgData name="Robert Knapp" userId="526dc251-a6cd-4375-8f54-acd6a56d28c5" providerId="ADAL" clId="{B779C5D1-3600-4501-BE60-71C3097DD221}" dt="2025-09-11T07:21:41.265" v="48" actId="20577"/>
      <pc:docMkLst>
        <pc:docMk/>
      </pc:docMkLst>
      <pc:sldChg chg="modSp mod">
        <pc:chgData name="Robert Knapp" userId="526dc251-a6cd-4375-8f54-acd6a56d28c5" providerId="ADAL" clId="{B779C5D1-3600-4501-BE60-71C3097DD221}" dt="2025-09-11T07:21:41.265" v="48" actId="20577"/>
        <pc:sldMkLst>
          <pc:docMk/>
          <pc:sldMk cId="2980311011" sldId="257"/>
        </pc:sldMkLst>
        <pc:spChg chg="mod">
          <ac:chgData name="Robert Knapp" userId="526dc251-a6cd-4375-8f54-acd6a56d28c5" providerId="ADAL" clId="{B779C5D1-3600-4501-BE60-71C3097DD221}" dt="2025-09-11T07:21:41.265" v="48" actId="20577"/>
          <ac:spMkLst>
            <pc:docMk/>
            <pc:sldMk cId="2980311011" sldId="257"/>
            <ac:spMk id="13" creationId="{C132FC16-B5D4-4557-B295-DC5193F75113}"/>
          </ac:spMkLst>
        </pc:spChg>
      </pc:sldChg>
    </pc:docChg>
  </pc:docChgLst>
  <pc:docChgLst>
    <pc:chgData name="Robert Knapp" userId="526dc251-a6cd-4375-8f54-acd6a56d28c5" providerId="ADAL" clId="{A4DB723F-9AA4-4894-A0F1-7A63EF100A91}"/>
    <pc:docChg chg="custSel addSld modSld">
      <pc:chgData name="Robert Knapp" userId="526dc251-a6cd-4375-8f54-acd6a56d28c5" providerId="ADAL" clId="{A4DB723F-9AA4-4894-A0F1-7A63EF100A91}" dt="2025-09-09T18:44:50.350" v="60"/>
      <pc:docMkLst>
        <pc:docMk/>
      </pc:docMkLst>
      <pc:sldChg chg="modSp mod">
        <pc:chgData name="Robert Knapp" userId="526dc251-a6cd-4375-8f54-acd6a56d28c5" providerId="ADAL" clId="{A4DB723F-9AA4-4894-A0F1-7A63EF100A91}" dt="2025-09-09T18:39:30.769" v="41" actId="20577"/>
        <pc:sldMkLst>
          <pc:docMk/>
          <pc:sldMk cId="2980311011" sldId="257"/>
        </pc:sldMkLst>
        <pc:spChg chg="mod">
          <ac:chgData name="Robert Knapp" userId="526dc251-a6cd-4375-8f54-acd6a56d28c5" providerId="ADAL" clId="{A4DB723F-9AA4-4894-A0F1-7A63EF100A91}" dt="2025-09-09T18:39:30.769" v="41" actId="20577"/>
          <ac:spMkLst>
            <pc:docMk/>
            <pc:sldMk cId="2980311011" sldId="257"/>
            <ac:spMk id="13" creationId="{C132FC16-B5D4-4557-B295-DC5193F75113}"/>
          </ac:spMkLst>
        </pc:spChg>
      </pc:sldChg>
      <pc:sldChg chg="add">
        <pc:chgData name="Robert Knapp" userId="526dc251-a6cd-4375-8f54-acd6a56d28c5" providerId="ADAL" clId="{A4DB723F-9AA4-4894-A0F1-7A63EF100A91}" dt="2025-09-09T18:44:50.350" v="60"/>
        <pc:sldMkLst>
          <pc:docMk/>
          <pc:sldMk cId="2271281060" sldId="267"/>
        </pc:sldMkLst>
      </pc:sldChg>
      <pc:sldChg chg="add">
        <pc:chgData name="Robert Knapp" userId="526dc251-a6cd-4375-8f54-acd6a56d28c5" providerId="ADAL" clId="{A4DB723F-9AA4-4894-A0F1-7A63EF100A91}" dt="2025-09-09T18:40:13.744" v="42"/>
        <pc:sldMkLst>
          <pc:docMk/>
          <pc:sldMk cId="1249290067" sldId="276"/>
        </pc:sldMkLst>
      </pc:sldChg>
      <pc:sldChg chg="modSp add mod">
        <pc:chgData name="Robert Knapp" userId="526dc251-a6cd-4375-8f54-acd6a56d28c5" providerId="ADAL" clId="{A4DB723F-9AA4-4894-A0F1-7A63EF100A91}" dt="2025-09-09T18:42:56.390" v="48" actId="1076"/>
        <pc:sldMkLst>
          <pc:docMk/>
          <pc:sldMk cId="3810105201" sldId="286"/>
        </pc:sldMkLst>
        <pc:spChg chg="mod">
          <ac:chgData name="Robert Knapp" userId="526dc251-a6cd-4375-8f54-acd6a56d28c5" providerId="ADAL" clId="{A4DB723F-9AA4-4894-A0F1-7A63EF100A91}" dt="2025-09-09T18:42:56.390" v="48" actId="1076"/>
          <ac:spMkLst>
            <pc:docMk/>
            <pc:sldMk cId="3810105201" sldId="286"/>
            <ac:spMk id="2" creationId="{E1219EC2-C125-47BA-72CA-04113F6008B0}"/>
          </ac:spMkLst>
        </pc:spChg>
        <pc:spChg chg="mod">
          <ac:chgData name="Robert Knapp" userId="526dc251-a6cd-4375-8f54-acd6a56d28c5" providerId="ADAL" clId="{A4DB723F-9AA4-4894-A0F1-7A63EF100A91}" dt="2025-09-09T18:42:50.860" v="46" actId="404"/>
          <ac:spMkLst>
            <pc:docMk/>
            <pc:sldMk cId="3810105201" sldId="286"/>
            <ac:spMk id="3" creationId="{87CA334B-A6D4-8E72-FB3D-9ADA36B721E5}"/>
          </ac:spMkLst>
        </pc:spChg>
      </pc:sldChg>
      <pc:sldChg chg="modSp add mod">
        <pc:chgData name="Robert Knapp" userId="526dc251-a6cd-4375-8f54-acd6a56d28c5" providerId="ADAL" clId="{A4DB723F-9AA4-4894-A0F1-7A63EF100A91}" dt="2025-09-09T18:42:46.687" v="45" actId="1076"/>
        <pc:sldMkLst>
          <pc:docMk/>
          <pc:sldMk cId="1790474442" sldId="287"/>
        </pc:sldMkLst>
        <pc:spChg chg="mod">
          <ac:chgData name="Robert Knapp" userId="526dc251-a6cd-4375-8f54-acd6a56d28c5" providerId="ADAL" clId="{A4DB723F-9AA4-4894-A0F1-7A63EF100A91}" dt="2025-09-09T18:42:46.687" v="45" actId="1076"/>
          <ac:spMkLst>
            <pc:docMk/>
            <pc:sldMk cId="1790474442" sldId="287"/>
            <ac:spMk id="2" creationId="{55E10A7E-1A1C-1A6E-7786-EAC9D6A36C65}"/>
          </ac:spMkLst>
        </pc:spChg>
        <pc:spChg chg="mod">
          <ac:chgData name="Robert Knapp" userId="526dc251-a6cd-4375-8f54-acd6a56d28c5" providerId="ADAL" clId="{A4DB723F-9AA4-4894-A0F1-7A63EF100A91}" dt="2025-09-09T18:42:40.974" v="43" actId="404"/>
          <ac:spMkLst>
            <pc:docMk/>
            <pc:sldMk cId="1790474442" sldId="287"/>
            <ac:spMk id="3" creationId="{25CCF634-8E08-BB0B-56D7-AF435C6298E1}"/>
          </ac:spMkLst>
        </pc:spChg>
      </pc:sldChg>
      <pc:sldChg chg="addSp delSp modSp new mod">
        <pc:chgData name="Robert Knapp" userId="526dc251-a6cd-4375-8f54-acd6a56d28c5" providerId="ADAL" clId="{A4DB723F-9AA4-4894-A0F1-7A63EF100A91}" dt="2025-09-09T18:44:24.866" v="59" actId="1076"/>
        <pc:sldMkLst>
          <pc:docMk/>
          <pc:sldMk cId="2233013004" sldId="288"/>
        </pc:sldMkLst>
        <pc:picChg chg="add mod">
          <ac:chgData name="Robert Knapp" userId="526dc251-a6cd-4375-8f54-acd6a56d28c5" providerId="ADAL" clId="{A4DB723F-9AA4-4894-A0F1-7A63EF100A91}" dt="2025-09-09T18:44:24.866" v="59" actId="1076"/>
          <ac:picMkLst>
            <pc:docMk/>
            <pc:sldMk cId="2233013004" sldId="288"/>
            <ac:picMk id="7" creationId="{C30C6F41-941E-5D33-4C20-22FDDD3E9F29}"/>
          </ac:picMkLst>
        </pc:picChg>
      </pc:sldChg>
    </pc:docChg>
  </pc:docChgLst>
  <pc:docChgLst>
    <pc:chgData name="Robert Knapp" userId="526dc251-a6cd-4375-8f54-acd6a56d28c5" providerId="ADAL" clId="{D187240D-2506-40D4-8859-8F206783EF38}"/>
    <pc:docChg chg="undo custSel addSld modSld">
      <pc:chgData name="Robert Knapp" userId="526dc251-a6cd-4375-8f54-acd6a56d28c5" providerId="ADAL" clId="{D187240D-2506-40D4-8859-8F206783EF38}" dt="2025-07-05T06:02:12.601" v="1031" actId="20577"/>
      <pc:docMkLst>
        <pc:docMk/>
      </pc:docMkLst>
      <pc:sldChg chg="modSp mod">
        <pc:chgData name="Robert Knapp" userId="526dc251-a6cd-4375-8f54-acd6a56d28c5" providerId="ADAL" clId="{D187240D-2506-40D4-8859-8F206783EF38}" dt="2025-07-05T05:57:49.590" v="26" actId="20577"/>
        <pc:sldMkLst>
          <pc:docMk/>
          <pc:sldMk cId="3238376712" sldId="258"/>
        </pc:sldMkLst>
      </pc:sldChg>
      <pc:sldChg chg="modSp mod">
        <pc:chgData name="Robert Knapp" userId="526dc251-a6cd-4375-8f54-acd6a56d28c5" providerId="ADAL" clId="{D187240D-2506-40D4-8859-8F206783EF38}" dt="2025-07-05T06:01:02.638" v="738" actId="20577"/>
        <pc:sldMkLst>
          <pc:docMk/>
          <pc:sldMk cId="1030463197" sldId="262"/>
        </pc:sldMkLst>
      </pc:sldChg>
      <pc:sldChg chg="modSp mod">
        <pc:chgData name="Robert Knapp" userId="526dc251-a6cd-4375-8f54-acd6a56d28c5" providerId="ADAL" clId="{D187240D-2506-40D4-8859-8F206783EF38}" dt="2025-07-05T06:00:13.760" v="509" actId="20577"/>
        <pc:sldMkLst>
          <pc:docMk/>
          <pc:sldMk cId="351145012" sldId="264"/>
        </pc:sldMkLst>
      </pc:sldChg>
      <pc:sldChg chg="modSp new mod">
        <pc:chgData name="Robert Knapp" userId="526dc251-a6cd-4375-8f54-acd6a56d28c5" providerId="ADAL" clId="{D187240D-2506-40D4-8859-8F206783EF38}" dt="2025-07-05T06:02:12.601" v="1031" actId="20577"/>
        <pc:sldMkLst>
          <pc:docMk/>
          <pc:sldMk cId="4058060173" sldId="27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116698-F48C-4EBF-A750-39F8B974F70A}" type="datetimeFigureOut">
              <a:rPr lang="en-GB" smtClean="0"/>
              <a:t>11/09/2025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39A5C9A-4C31-4E2F-8D97-3D07C9A5F2FC}" type="slidenum">
              <a:rPr lang="en-GB" smtClean="0"/>
              <a:t>‹#›</a:t>
            </a:fld>
            <a:endParaRPr lang="en-GB"/>
          </a:p>
        </p:txBody>
      </p:sp>
    </p:spTree>
    <p:extLst>
      <p:ext uri="{BB962C8B-B14F-4D97-AF65-F5344CB8AC3E}">
        <p14:creationId xmlns:p14="http://schemas.microsoft.com/office/powerpoint/2010/main" val="19622746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Think of it like an arcade where the more tickets you have, the better the prize you can exchange them for. The ‘shop’ will be open at the end of each </a:t>
            </a:r>
            <a:r>
              <a:rPr lang="en-GB"/>
              <a:t>half term.</a:t>
            </a:r>
            <a:endParaRPr lang="en-GB" dirty="0"/>
          </a:p>
        </p:txBody>
      </p:sp>
      <p:sp>
        <p:nvSpPr>
          <p:cNvPr id="4" name="Slide Number Placeholder 3"/>
          <p:cNvSpPr>
            <a:spLocks noGrp="1"/>
          </p:cNvSpPr>
          <p:nvPr>
            <p:ph type="sldNum" sz="quarter" idx="5"/>
          </p:nvPr>
        </p:nvSpPr>
        <p:spPr/>
        <p:txBody>
          <a:bodyPr/>
          <a:lstStyle/>
          <a:p>
            <a:fld id="{347370CA-F866-4498-A9AB-9F7645BCEBB7}" type="slidenum">
              <a:rPr lang="en-GB" smtClean="0"/>
              <a:t>12</a:t>
            </a:fld>
            <a:endParaRPr lang="en-GB"/>
          </a:p>
        </p:txBody>
      </p:sp>
    </p:spTree>
    <p:extLst>
      <p:ext uri="{BB962C8B-B14F-4D97-AF65-F5344CB8AC3E}">
        <p14:creationId xmlns:p14="http://schemas.microsoft.com/office/powerpoint/2010/main" val="7189360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B1CDD8-7616-D616-20B0-49B28CE807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74317A-63CA-3683-F2A3-C0162E1EC8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F0D93B-AB2F-E43F-2C38-B010F62ACE05}"/>
              </a:ext>
            </a:extLst>
          </p:cNvPr>
          <p:cNvSpPr>
            <a:spLocks noGrp="1"/>
          </p:cNvSpPr>
          <p:nvPr>
            <p:ph type="body" idx="1"/>
          </p:nvPr>
        </p:nvSpPr>
        <p:spPr/>
        <p:txBody>
          <a:bodyPr/>
          <a:lstStyle/>
          <a:p>
            <a:r>
              <a:rPr lang="en-GB" dirty="0"/>
              <a:t>Think of it like an arcade where the more tickets you have, the better the prize you can exchange them for.</a:t>
            </a:r>
          </a:p>
        </p:txBody>
      </p:sp>
      <p:sp>
        <p:nvSpPr>
          <p:cNvPr id="4" name="Slide Number Placeholder 3">
            <a:extLst>
              <a:ext uri="{FF2B5EF4-FFF2-40B4-BE49-F238E27FC236}">
                <a16:creationId xmlns:a16="http://schemas.microsoft.com/office/drawing/2014/main" id="{8AE2ABF7-DF1A-DDD5-A60B-2D8D8913201C}"/>
              </a:ext>
            </a:extLst>
          </p:cNvPr>
          <p:cNvSpPr>
            <a:spLocks noGrp="1"/>
          </p:cNvSpPr>
          <p:nvPr>
            <p:ph type="sldNum" sz="quarter" idx="5"/>
          </p:nvPr>
        </p:nvSpPr>
        <p:spPr/>
        <p:txBody>
          <a:bodyPr/>
          <a:lstStyle/>
          <a:p>
            <a:fld id="{347370CA-F866-4498-A9AB-9F7645BCEBB7}" type="slidenum">
              <a:rPr lang="en-GB" smtClean="0"/>
              <a:t>13</a:t>
            </a:fld>
            <a:endParaRPr lang="en-GB"/>
          </a:p>
        </p:txBody>
      </p:sp>
    </p:spTree>
    <p:extLst>
      <p:ext uri="{BB962C8B-B14F-4D97-AF65-F5344CB8AC3E}">
        <p14:creationId xmlns:p14="http://schemas.microsoft.com/office/powerpoint/2010/main" val="185299526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9/11/2025</a:t>
            </a:fld>
            <a:endParaRPr lang="en-US"/>
          </a:p>
        </p:txBody>
      </p:sp>
      <p:sp>
        <p:nvSpPr>
          <p:cNvPr id="5" name="Footer Placeholder 4"/>
          <p:cNvSpPr>
            <a:spLocks noGrp="1"/>
          </p:cNvSpPr>
          <p:nvPr>
            <p:ph type="ftr" sz="quarter" idx="11"/>
          </p:nvPr>
        </p:nvSpPr>
        <p:spPr>
          <a:xfrm>
            <a:off x="1371600" y="4323845"/>
            <a:ext cx="6400800" cy="365125"/>
          </a:xfrm>
        </p:spPr>
        <p:txBody>
          <a:bodyPr/>
          <a:lstStyle/>
          <a:p>
            <a:endParaRPr lang="en-US"/>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9/11/2025</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1" name="Picture 10"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9/11/2025</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9/11/2025</a:t>
            </a:fld>
            <a:endParaRPr lang="en-US"/>
          </a:p>
        </p:txBody>
      </p:sp>
      <p:sp>
        <p:nvSpPr>
          <p:cNvPr id="6" name="Footer Placeholder 5"/>
          <p:cNvSpPr>
            <a:spLocks noGrp="1"/>
          </p:cNvSpPr>
          <p:nvPr>
            <p:ph type="ftr" sz="quarter" idx="11"/>
          </p:nvPr>
        </p:nvSpPr>
        <p:spPr>
          <a:xfrm>
            <a:off x="685800" y="378883"/>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9/11/2025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9/11/2025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A87A34-81AB-432B-8DAE-1953F412C126}" type="datetimeFigureOut">
              <a:rPr lang="en-US" dirty="0"/>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9/11/2025</a:t>
            </a:fld>
            <a:endParaRPr lang="en-US"/>
          </a:p>
        </p:txBody>
      </p:sp>
      <p:sp>
        <p:nvSpPr>
          <p:cNvPr id="5" name="Footer Placeholder 4"/>
          <p:cNvSpPr>
            <a:spLocks noGrp="1"/>
          </p:cNvSpPr>
          <p:nvPr>
            <p:ph type="ftr" sz="quarter" idx="11"/>
          </p:nvPr>
        </p:nvSpPr>
        <p:spPr>
          <a:xfrm>
            <a:off x="685800" y="381000"/>
            <a:ext cx="6991492" cy="36512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A87A34-81AB-432B-8DAE-1953F412C126}" type="datetimeFigureOut">
              <a:rPr lang="en-US" dirty="0"/>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9/11/2025</a:t>
            </a:fld>
            <a:endParaRPr lang="en-US"/>
          </a:p>
        </p:txBody>
      </p:sp>
      <p:sp>
        <p:nvSpPr>
          <p:cNvPr id="5" name="Footer Placeholder 4"/>
          <p:cNvSpPr>
            <a:spLocks noGrp="1"/>
          </p:cNvSpPr>
          <p:nvPr>
            <p:ph type="ftr" sz="quarter" idx="11"/>
          </p:nvPr>
        </p:nvSpPr>
        <p:spPr>
          <a:xfrm>
            <a:off x="685800" y="381001"/>
            <a:ext cx="6991492" cy="36406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2194559"/>
            <a:ext cx="5334000" cy="40241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2194559"/>
            <a:ext cx="5334000" cy="40241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8A87A34-81AB-432B-8DAE-1953F412C126}" type="datetimeFigureOut">
              <a:rPr lang="en-US" dirty="0"/>
              <a:t>9/11/2025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8A87A34-81AB-432B-8DAE-1953F412C126}" type="datetimeFigureOut">
              <a:rPr lang="en-US" dirty="0"/>
              <a:t>9/11/2025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8A87A34-81AB-432B-8DAE-1953F412C126}" type="datetimeFigureOut">
              <a:rPr lang="en-US" dirty="0"/>
              <a:t>9/11/2025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9/11/2025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p>
        </p:txBody>
      </p:sp>
      <p:sp>
        <p:nvSpPr>
          <p:cNvPr id="3" name="Content Placeholder 2"/>
          <p:cNvSpPr>
            <a:spLocks noGrp="1"/>
          </p:cNvSpPr>
          <p:nvPr>
            <p:ph idx="1"/>
          </p:nvPr>
        </p:nvSpPr>
        <p:spPr>
          <a:xfrm>
            <a:off x="4995582" y="746759"/>
            <a:ext cx="6510618" cy="5471925"/>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3-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9/11/2025</a:t>
            </a:fld>
            <a:endParaRPr lang="en-US"/>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A6BCC2-3556-4CB9-9F20-5630DBE606FF}"/>
              </a:ext>
            </a:extLst>
          </p:cNvPr>
          <p:cNvSpPr>
            <a:spLocks noGrp="1"/>
          </p:cNvSpPr>
          <p:nvPr>
            <p:ph type="ctrTitle"/>
          </p:nvPr>
        </p:nvSpPr>
        <p:spPr/>
        <p:txBody>
          <a:bodyPr/>
          <a:lstStyle/>
          <a:p>
            <a:r>
              <a:rPr lang="en-GB" dirty="0">
                <a:latin typeface="NTFPreCursivefk" panose="03000400000000000000" pitchFamily="66" charset="0"/>
              </a:rPr>
              <a:t>Meet the teacher</a:t>
            </a:r>
          </a:p>
        </p:txBody>
      </p:sp>
      <p:sp>
        <p:nvSpPr>
          <p:cNvPr id="3" name="Subtitle 2">
            <a:extLst>
              <a:ext uri="{FF2B5EF4-FFF2-40B4-BE49-F238E27FC236}">
                <a16:creationId xmlns:a16="http://schemas.microsoft.com/office/drawing/2014/main" id="{87E11594-1D41-460B-945F-D8F8FA3BD9AA}"/>
              </a:ext>
            </a:extLst>
          </p:cNvPr>
          <p:cNvSpPr>
            <a:spLocks noGrp="1"/>
          </p:cNvSpPr>
          <p:nvPr>
            <p:ph type="subTitle" idx="1"/>
          </p:nvPr>
        </p:nvSpPr>
        <p:spPr/>
        <p:txBody>
          <a:bodyPr>
            <a:normAutofit fontScale="92500" lnSpcReduction="10000"/>
          </a:bodyPr>
          <a:lstStyle/>
          <a:p>
            <a:r>
              <a:rPr lang="en-GB" sz="4800" dirty="0">
                <a:latin typeface="NTFPreCursivefk" panose="03000400000000000000" pitchFamily="66" charset="0"/>
              </a:rPr>
              <a:t>Mr Knapp – Starling class </a:t>
            </a:r>
          </a:p>
        </p:txBody>
      </p:sp>
      <p:pic>
        <p:nvPicPr>
          <p:cNvPr id="5" name="Picture 4">
            <a:extLst>
              <a:ext uri="{FF2B5EF4-FFF2-40B4-BE49-F238E27FC236}">
                <a16:creationId xmlns:a16="http://schemas.microsoft.com/office/drawing/2014/main" id="{E0342E11-3CE8-41B2-9888-BF5E23C562ED}"/>
              </a:ext>
            </a:extLst>
          </p:cNvPr>
          <p:cNvPicPr>
            <a:picLocks noChangeAspect="1"/>
          </p:cNvPicPr>
          <p:nvPr/>
        </p:nvPicPr>
        <p:blipFill>
          <a:blip r:embed="rId2"/>
          <a:stretch>
            <a:fillRect/>
          </a:stretch>
        </p:blipFill>
        <p:spPr>
          <a:xfrm>
            <a:off x="5199538" y="1095849"/>
            <a:ext cx="1792924" cy="1407712"/>
          </a:xfrm>
          <a:prstGeom prst="rect">
            <a:avLst/>
          </a:prstGeom>
        </p:spPr>
      </p:pic>
      <p:pic>
        <p:nvPicPr>
          <p:cNvPr id="6" name="Picture 5">
            <a:extLst>
              <a:ext uri="{FF2B5EF4-FFF2-40B4-BE49-F238E27FC236}">
                <a16:creationId xmlns:a16="http://schemas.microsoft.com/office/drawing/2014/main" id="{FE8ED150-C834-19D2-4C80-7A3C2A52CFC8}"/>
              </a:ext>
            </a:extLst>
          </p:cNvPr>
          <p:cNvPicPr>
            <a:picLocks noChangeAspect="1"/>
          </p:cNvPicPr>
          <p:nvPr/>
        </p:nvPicPr>
        <p:blipFill>
          <a:blip r:embed="rId3"/>
          <a:stretch>
            <a:fillRect/>
          </a:stretch>
        </p:blipFill>
        <p:spPr>
          <a:xfrm>
            <a:off x="7842224" y="2897292"/>
            <a:ext cx="2874157" cy="2155618"/>
          </a:xfrm>
          <a:prstGeom prst="rect">
            <a:avLst/>
          </a:prstGeom>
        </p:spPr>
      </p:pic>
    </p:spTree>
    <p:extLst>
      <p:ext uri="{BB962C8B-B14F-4D97-AF65-F5344CB8AC3E}">
        <p14:creationId xmlns:p14="http://schemas.microsoft.com/office/powerpoint/2010/main" val="19221421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29CAC-019A-4141-B382-E9810733AFD8}"/>
              </a:ext>
            </a:extLst>
          </p:cNvPr>
          <p:cNvSpPr>
            <a:spLocks noGrp="1"/>
          </p:cNvSpPr>
          <p:nvPr>
            <p:ph type="title"/>
          </p:nvPr>
        </p:nvSpPr>
        <p:spPr/>
        <p:txBody>
          <a:bodyPr/>
          <a:lstStyle/>
          <a:p>
            <a:r>
              <a:rPr lang="en-GB"/>
              <a:t>homework</a:t>
            </a:r>
          </a:p>
        </p:txBody>
      </p:sp>
      <p:sp>
        <p:nvSpPr>
          <p:cNvPr id="3" name="Content Placeholder 2">
            <a:extLst>
              <a:ext uri="{FF2B5EF4-FFF2-40B4-BE49-F238E27FC236}">
                <a16:creationId xmlns:a16="http://schemas.microsoft.com/office/drawing/2014/main" id="{B55A4039-BAB9-475E-9356-40619CD54091}"/>
              </a:ext>
            </a:extLst>
          </p:cNvPr>
          <p:cNvSpPr>
            <a:spLocks noGrp="1"/>
          </p:cNvSpPr>
          <p:nvPr>
            <p:ph idx="1"/>
          </p:nvPr>
        </p:nvSpPr>
        <p:spPr>
          <a:xfrm>
            <a:off x="685800" y="2194560"/>
            <a:ext cx="10820400" cy="4663440"/>
          </a:xfrm>
        </p:spPr>
        <p:txBody>
          <a:bodyPr>
            <a:normAutofit/>
          </a:bodyPr>
          <a:lstStyle/>
          <a:p>
            <a:r>
              <a:rPr lang="en-GB" sz="2800" dirty="0">
                <a:latin typeface="NTFPreCursivefk" panose="03000400000000000000" pitchFamily="66" charset="0"/>
              </a:rPr>
              <a:t>All pupils must read/share a book at least three times per week and record this in their planner – they will be checked on Monday mornings. </a:t>
            </a:r>
          </a:p>
          <a:p>
            <a:r>
              <a:rPr lang="en-GB" sz="2800" dirty="0">
                <a:latin typeface="NTFPreCursivefk" panose="03000400000000000000" pitchFamily="66" charset="0"/>
              </a:rPr>
              <a:t>Every child who reads five times in a week receives a Reading Champion certificate.</a:t>
            </a:r>
          </a:p>
          <a:p>
            <a:r>
              <a:rPr lang="en-GB" sz="2800" dirty="0">
                <a:latin typeface="NTFPreCursivefk" panose="03000400000000000000" pitchFamily="66" charset="0"/>
              </a:rPr>
              <a:t>Every time a child receives ten Reading Champion certificates, they choose a book to keep</a:t>
            </a:r>
          </a:p>
          <a:p>
            <a:r>
              <a:rPr lang="en-GB" sz="2800" dirty="0">
                <a:latin typeface="NTFPreCursivefk" panose="03000400000000000000" pitchFamily="66" charset="0"/>
              </a:rPr>
              <a:t>Weekly arithmetic homework on Showbie – only three questions</a:t>
            </a:r>
          </a:p>
          <a:p>
            <a:r>
              <a:rPr lang="en-GB" sz="2800" dirty="0">
                <a:latin typeface="NTFPreCursivefk" panose="03000400000000000000" pitchFamily="66" charset="0"/>
              </a:rPr>
              <a:t>Weekly spelling homework on Showbie – one sheet per week</a:t>
            </a:r>
          </a:p>
          <a:p>
            <a:r>
              <a:rPr lang="en-GB" sz="2800" dirty="0">
                <a:latin typeface="NTFPreCursivefk" panose="03000400000000000000" pitchFamily="66" charset="0"/>
              </a:rPr>
              <a:t>All homework given on a Friday and checked the following Tuesday.</a:t>
            </a:r>
          </a:p>
        </p:txBody>
      </p:sp>
      <p:pic>
        <p:nvPicPr>
          <p:cNvPr id="4" name="Picture 3">
            <a:extLst>
              <a:ext uri="{FF2B5EF4-FFF2-40B4-BE49-F238E27FC236}">
                <a16:creationId xmlns:a16="http://schemas.microsoft.com/office/drawing/2014/main" id="{71A53C4F-EDAC-4F1B-BE92-99B3081E2E79}"/>
              </a:ext>
            </a:extLst>
          </p:cNvPr>
          <p:cNvPicPr>
            <a:picLocks noChangeAspect="1"/>
          </p:cNvPicPr>
          <p:nvPr/>
        </p:nvPicPr>
        <p:blipFill>
          <a:blip r:embed="rId2"/>
          <a:stretch>
            <a:fillRect/>
          </a:stretch>
        </p:blipFill>
        <p:spPr>
          <a:xfrm>
            <a:off x="5391194" y="857509"/>
            <a:ext cx="1409611" cy="1106755"/>
          </a:xfrm>
          <a:prstGeom prst="rect">
            <a:avLst/>
          </a:prstGeom>
        </p:spPr>
      </p:pic>
    </p:spTree>
    <p:extLst>
      <p:ext uri="{BB962C8B-B14F-4D97-AF65-F5344CB8AC3E}">
        <p14:creationId xmlns:p14="http://schemas.microsoft.com/office/powerpoint/2010/main" val="3511450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4373"/>
            <a:ext cx="10820400" cy="1293028"/>
          </a:xfrm>
        </p:spPr>
        <p:txBody>
          <a:bodyPr/>
          <a:lstStyle/>
          <a:p>
            <a:r>
              <a:rPr lang="en-GB" dirty="0">
                <a:latin typeface="NTFPreCursivefk" panose="03000400000000000000" pitchFamily="66" charset="0"/>
              </a:rPr>
              <a:t>How can you support your child?</a:t>
            </a:r>
          </a:p>
        </p:txBody>
      </p:sp>
      <p:sp>
        <p:nvSpPr>
          <p:cNvPr id="3" name="Content Placeholder 2"/>
          <p:cNvSpPr>
            <a:spLocks noGrp="1"/>
          </p:cNvSpPr>
          <p:nvPr>
            <p:ph idx="1"/>
          </p:nvPr>
        </p:nvSpPr>
        <p:spPr>
          <a:xfrm>
            <a:off x="685800" y="1631853"/>
            <a:ext cx="11187332" cy="4600136"/>
          </a:xfrm>
        </p:spPr>
        <p:txBody>
          <a:bodyPr>
            <a:noAutofit/>
          </a:bodyPr>
          <a:lstStyle/>
          <a:p>
            <a:r>
              <a:rPr lang="en-GB" sz="3200" dirty="0">
                <a:latin typeface="NTFPreCursivefk" panose="03000400000000000000" pitchFamily="66" charset="0"/>
              </a:rPr>
              <a:t>Ensure they  read regularly</a:t>
            </a:r>
          </a:p>
          <a:p>
            <a:r>
              <a:rPr lang="en-GB" sz="3200" dirty="0">
                <a:latin typeface="NTFPreCursivefk" panose="03000400000000000000" pitchFamily="66" charset="0"/>
              </a:rPr>
              <a:t> Use the hints in the home school book to support your child when reading, asking comprehension questions is very important.</a:t>
            </a:r>
          </a:p>
          <a:p>
            <a:r>
              <a:rPr lang="en-GB" sz="3200" dirty="0">
                <a:latin typeface="NTFPreCursivefk" panose="03000400000000000000" pitchFamily="66" charset="0"/>
              </a:rPr>
              <a:t>Help them learn their times tables through using TTRS </a:t>
            </a:r>
            <a:r>
              <a:rPr lang="en-GB" sz="3200" dirty="0" err="1">
                <a:latin typeface="NTFPreCursivefk" panose="03000400000000000000" pitchFamily="66" charset="0"/>
              </a:rPr>
              <a:t>etc</a:t>
            </a:r>
            <a:endParaRPr lang="en-GB" sz="3200" dirty="0">
              <a:latin typeface="NTFPreCursivefk" panose="03000400000000000000" pitchFamily="66" charset="0"/>
            </a:endParaRPr>
          </a:p>
          <a:p>
            <a:r>
              <a:rPr lang="en-GB" sz="3200" dirty="0">
                <a:latin typeface="NTFPreCursivefk" panose="03000400000000000000" pitchFamily="66" charset="0"/>
              </a:rPr>
              <a:t>Encourage independence – they pack and carry their bag, fill their water bottle, remember their lunch box.</a:t>
            </a:r>
          </a:p>
          <a:p>
            <a:r>
              <a:rPr lang="en-GB" sz="3200" dirty="0">
                <a:latin typeface="NTFPreCursivefk" panose="03000400000000000000" pitchFamily="66" charset="0"/>
              </a:rPr>
              <a:t>Teach them to tie their shoelaces.</a:t>
            </a:r>
          </a:p>
          <a:p>
            <a:r>
              <a:rPr lang="en-GB" sz="3200" dirty="0">
                <a:latin typeface="NTFPreCursivefk" panose="03000400000000000000" pitchFamily="66" charset="0"/>
              </a:rPr>
              <a:t>Ask them what they enjoyed about school each day.</a:t>
            </a:r>
          </a:p>
        </p:txBody>
      </p:sp>
    </p:spTree>
    <p:extLst>
      <p:ext uri="{BB962C8B-B14F-4D97-AF65-F5344CB8AC3E}">
        <p14:creationId xmlns:p14="http://schemas.microsoft.com/office/powerpoint/2010/main" val="12492900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2492CC-13D3-C53D-A8B5-FCF089C31B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219EC2-C125-47BA-72CA-04113F6008B0}"/>
              </a:ext>
            </a:extLst>
          </p:cNvPr>
          <p:cNvSpPr>
            <a:spLocks noGrp="1"/>
          </p:cNvSpPr>
          <p:nvPr>
            <p:ph type="title"/>
          </p:nvPr>
        </p:nvSpPr>
        <p:spPr>
          <a:xfrm>
            <a:off x="941613" y="445719"/>
            <a:ext cx="10820400" cy="1293028"/>
          </a:xfrm>
        </p:spPr>
        <p:txBody>
          <a:bodyPr/>
          <a:lstStyle/>
          <a:p>
            <a:pPr algn="ctr"/>
            <a:r>
              <a:rPr lang="en-GB" dirty="0">
                <a:latin typeface="NTFPreCursivefk" panose="03000400000000000000" pitchFamily="66" charset="0"/>
              </a:rPr>
              <a:t>ATTENDANCE MATTERS</a:t>
            </a:r>
          </a:p>
        </p:txBody>
      </p:sp>
      <p:sp>
        <p:nvSpPr>
          <p:cNvPr id="3" name="Content Placeholder 2">
            <a:extLst>
              <a:ext uri="{FF2B5EF4-FFF2-40B4-BE49-F238E27FC236}">
                <a16:creationId xmlns:a16="http://schemas.microsoft.com/office/drawing/2014/main" id="{87CA334B-A6D4-8E72-FB3D-9ADA36B721E5}"/>
              </a:ext>
            </a:extLst>
          </p:cNvPr>
          <p:cNvSpPr>
            <a:spLocks noGrp="1"/>
          </p:cNvSpPr>
          <p:nvPr>
            <p:ph idx="1"/>
          </p:nvPr>
        </p:nvSpPr>
        <p:spPr>
          <a:xfrm>
            <a:off x="685799" y="1631852"/>
            <a:ext cx="11332029" cy="4935862"/>
          </a:xfrm>
        </p:spPr>
        <p:txBody>
          <a:bodyPr>
            <a:noAutofit/>
          </a:bodyPr>
          <a:lstStyle/>
          <a:p>
            <a:r>
              <a:rPr lang="en-GB" sz="2800" dirty="0">
                <a:latin typeface="NTFPreCursivefk" panose="03000400000000000000" pitchFamily="66" charset="0"/>
              </a:rPr>
              <a:t>Our target this year is for every child to have at least 96% attendance.</a:t>
            </a:r>
          </a:p>
          <a:p>
            <a:r>
              <a:rPr lang="en-GB" sz="2800" dirty="0">
                <a:latin typeface="NTFPreCursivefk" panose="03000400000000000000" pitchFamily="66" charset="0"/>
              </a:rPr>
              <a:t>This means having no more than seven days off across the whole school year!</a:t>
            </a:r>
          </a:p>
          <a:p>
            <a:r>
              <a:rPr lang="en-GB" sz="2800" dirty="0">
                <a:latin typeface="NTFPreCursivefk" panose="03000400000000000000" pitchFamily="66" charset="0"/>
              </a:rPr>
              <a:t>If your child has one day off per month, their attendance would be 94%.</a:t>
            </a:r>
          </a:p>
          <a:p>
            <a:r>
              <a:rPr lang="en-GB" sz="2800" dirty="0">
                <a:latin typeface="NTFPreCursivefk" panose="03000400000000000000" pitchFamily="66" charset="0"/>
              </a:rPr>
              <a:t>If they have one day off per fortnight, their attendance would be below 90%, which would be recorded by the Government as Persistent Absence.</a:t>
            </a:r>
          </a:p>
          <a:p>
            <a:r>
              <a:rPr lang="en-GB" sz="2800" dirty="0">
                <a:latin typeface="NTFPreCursivefk" panose="03000400000000000000" pitchFamily="66" charset="0"/>
              </a:rPr>
              <a:t>Any child whose attendance is below 90% will be given an Attendance Plan.</a:t>
            </a:r>
          </a:p>
          <a:p>
            <a:r>
              <a:rPr lang="en-GB" sz="2800" dirty="0">
                <a:latin typeface="NTFPreCursivefk" panose="03000400000000000000" pitchFamily="66" charset="0"/>
              </a:rPr>
              <a:t>As well as our usual rewards for every class whose attendance is at least 96%, we are introducing a new reward scheme for pupils, where they will get a ticket to spend in the school shop every time they are here all week – that’s a maximum of 38 tickets, which would ‘buy’ amazing prizes!</a:t>
            </a:r>
          </a:p>
        </p:txBody>
      </p:sp>
    </p:spTree>
    <p:extLst>
      <p:ext uri="{BB962C8B-B14F-4D97-AF65-F5344CB8AC3E}">
        <p14:creationId xmlns:p14="http://schemas.microsoft.com/office/powerpoint/2010/main" val="38101052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550487-45AE-D451-80C2-73D8E90E18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E10A7E-1A1C-1A6E-7786-EAC9D6A36C65}"/>
              </a:ext>
            </a:extLst>
          </p:cNvPr>
          <p:cNvSpPr>
            <a:spLocks noGrp="1"/>
          </p:cNvSpPr>
          <p:nvPr>
            <p:ph type="title"/>
          </p:nvPr>
        </p:nvSpPr>
        <p:spPr>
          <a:xfrm>
            <a:off x="869266" y="459573"/>
            <a:ext cx="10820400" cy="1293028"/>
          </a:xfrm>
        </p:spPr>
        <p:txBody>
          <a:bodyPr/>
          <a:lstStyle/>
          <a:p>
            <a:pPr algn="ctr"/>
            <a:r>
              <a:rPr lang="en-GB" dirty="0">
                <a:latin typeface="NTFPreCursivefk" panose="03000400000000000000" pitchFamily="66" charset="0"/>
              </a:rPr>
              <a:t>WHY IS ATTENDANCE SO IMPORTANT?</a:t>
            </a:r>
          </a:p>
        </p:txBody>
      </p:sp>
      <p:sp>
        <p:nvSpPr>
          <p:cNvPr id="3" name="Content Placeholder 2">
            <a:extLst>
              <a:ext uri="{FF2B5EF4-FFF2-40B4-BE49-F238E27FC236}">
                <a16:creationId xmlns:a16="http://schemas.microsoft.com/office/drawing/2014/main" id="{25CCF634-8E08-BB0B-56D7-AF435C6298E1}"/>
              </a:ext>
            </a:extLst>
          </p:cNvPr>
          <p:cNvSpPr>
            <a:spLocks noGrp="1"/>
          </p:cNvSpPr>
          <p:nvPr>
            <p:ph idx="1"/>
          </p:nvPr>
        </p:nvSpPr>
        <p:spPr>
          <a:xfrm>
            <a:off x="685800" y="1631852"/>
            <a:ext cx="11187332" cy="5226148"/>
          </a:xfrm>
        </p:spPr>
        <p:txBody>
          <a:bodyPr>
            <a:noAutofit/>
          </a:bodyPr>
          <a:lstStyle/>
          <a:p>
            <a:r>
              <a:rPr lang="en-GB" sz="2800" dirty="0">
                <a:latin typeface="NTFPreCursivefk" panose="03000400000000000000" pitchFamily="66" charset="0"/>
              </a:rPr>
              <a:t>Every day at school counts – even a few days of missed school can have a massive effect on a child’s education and life chances.</a:t>
            </a:r>
          </a:p>
          <a:p>
            <a:r>
              <a:rPr lang="en-GB" sz="2800" dirty="0">
                <a:latin typeface="NTFPreCursivefk" panose="03000400000000000000" pitchFamily="66" charset="0"/>
              </a:rPr>
              <a:t>Government research shows that primary school children who attend nearly every day are 30% more likely to reach the expected standard in reading, writing and maths than pupils who only attend 90-95% of the time.</a:t>
            </a:r>
          </a:p>
          <a:p>
            <a:r>
              <a:rPr lang="en-GB" sz="2800" dirty="0">
                <a:latin typeface="NTFPreCursivefk" panose="03000400000000000000" pitchFamily="66" charset="0"/>
              </a:rPr>
              <a:t>Research also shows that pupils whose attendance is below 90% (which is the same as having one day off every two weeks) could earn £10,000 less per year as an adult than a pupil who attended school nearly every day.</a:t>
            </a:r>
          </a:p>
          <a:p>
            <a:r>
              <a:rPr lang="en-GB" sz="2800" dirty="0">
                <a:latin typeface="NTFPreCursivefk" panose="03000400000000000000" pitchFamily="66" charset="0"/>
              </a:rPr>
              <a:t>We need your help to make good attendance a priority: only keep your child off school when they are genuinely too ill to attend, and talk to us if there is anything that we can do to work together.</a:t>
            </a:r>
            <a:endParaRPr lang="en-GB" sz="3200" dirty="0">
              <a:latin typeface="NTFPreCursivefk" panose="03000400000000000000" pitchFamily="66" charset="0"/>
            </a:endParaRPr>
          </a:p>
        </p:txBody>
      </p:sp>
    </p:spTree>
    <p:extLst>
      <p:ext uri="{BB962C8B-B14F-4D97-AF65-F5344CB8AC3E}">
        <p14:creationId xmlns:p14="http://schemas.microsoft.com/office/powerpoint/2010/main" val="17904744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66357-C400-FC71-9D6D-AB1F2AC79D37}"/>
              </a:ext>
            </a:extLst>
          </p:cNvPr>
          <p:cNvSpPr>
            <a:spLocks noGrp="1"/>
          </p:cNvSpPr>
          <p:nvPr>
            <p:ph type="title"/>
          </p:nvPr>
        </p:nvSpPr>
        <p:spPr/>
        <p:txBody>
          <a:bodyPr/>
          <a:lstStyle/>
          <a:p>
            <a:r>
              <a:rPr lang="en-GB" dirty="0"/>
              <a:t>Trips</a:t>
            </a:r>
          </a:p>
        </p:txBody>
      </p:sp>
      <p:sp>
        <p:nvSpPr>
          <p:cNvPr id="3" name="Content Placeholder 2">
            <a:extLst>
              <a:ext uri="{FF2B5EF4-FFF2-40B4-BE49-F238E27FC236}">
                <a16:creationId xmlns:a16="http://schemas.microsoft.com/office/drawing/2014/main" id="{7B444F74-6231-D6E9-C7B7-64AF786588E8}"/>
              </a:ext>
            </a:extLst>
          </p:cNvPr>
          <p:cNvSpPr>
            <a:spLocks noGrp="1"/>
          </p:cNvSpPr>
          <p:nvPr>
            <p:ph idx="1"/>
          </p:nvPr>
        </p:nvSpPr>
        <p:spPr/>
        <p:txBody>
          <a:bodyPr/>
          <a:lstStyle/>
          <a:p>
            <a:r>
              <a:rPr lang="en-GB" dirty="0"/>
              <a:t>British Museum – Ancient Greece and Ancient Egypt </a:t>
            </a:r>
          </a:p>
          <a:p>
            <a:r>
              <a:rPr lang="en-GB" dirty="0"/>
              <a:t>Under Starters Orders – </a:t>
            </a:r>
            <a:r>
              <a:rPr lang="en-GB" dirty="0" err="1"/>
              <a:t>Dalham</a:t>
            </a:r>
            <a:r>
              <a:rPr lang="en-GB" dirty="0"/>
              <a:t> Stud, Horse Racing Museum, Day at the Races</a:t>
            </a:r>
          </a:p>
          <a:p>
            <a:r>
              <a:rPr lang="en-GB" dirty="0"/>
              <a:t>Reach for the Stars – Anglia Ruskin University </a:t>
            </a:r>
          </a:p>
          <a:p>
            <a:r>
              <a:rPr lang="en-GB" dirty="0"/>
              <a:t>Wonder Dome – Newmarket Academy </a:t>
            </a:r>
          </a:p>
        </p:txBody>
      </p:sp>
    </p:spTree>
    <p:extLst>
      <p:ext uri="{BB962C8B-B14F-4D97-AF65-F5344CB8AC3E}">
        <p14:creationId xmlns:p14="http://schemas.microsoft.com/office/powerpoint/2010/main" val="40580601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29CAC-019A-4141-B382-E9810733AFD8}"/>
              </a:ext>
            </a:extLst>
          </p:cNvPr>
          <p:cNvSpPr>
            <a:spLocks noGrp="1"/>
          </p:cNvSpPr>
          <p:nvPr>
            <p:ph type="title"/>
          </p:nvPr>
        </p:nvSpPr>
        <p:spPr/>
        <p:txBody>
          <a:bodyPr>
            <a:normAutofit/>
          </a:bodyPr>
          <a:lstStyle/>
          <a:p>
            <a:r>
              <a:rPr lang="en-GB" sz="4800" dirty="0">
                <a:latin typeface="NTFPreCursivefk" panose="03000400000000000000" pitchFamily="66" charset="0"/>
              </a:rPr>
              <a:t>Contact us</a:t>
            </a:r>
          </a:p>
        </p:txBody>
      </p:sp>
      <p:sp>
        <p:nvSpPr>
          <p:cNvPr id="3" name="Content Placeholder 2">
            <a:extLst>
              <a:ext uri="{FF2B5EF4-FFF2-40B4-BE49-F238E27FC236}">
                <a16:creationId xmlns:a16="http://schemas.microsoft.com/office/drawing/2014/main" id="{B55A4039-BAB9-475E-9356-40619CD54091}"/>
              </a:ext>
            </a:extLst>
          </p:cNvPr>
          <p:cNvSpPr>
            <a:spLocks noGrp="1"/>
          </p:cNvSpPr>
          <p:nvPr>
            <p:ph idx="1"/>
          </p:nvPr>
        </p:nvSpPr>
        <p:spPr>
          <a:xfrm>
            <a:off x="685799" y="2194560"/>
            <a:ext cx="11342077" cy="4663440"/>
          </a:xfrm>
        </p:spPr>
        <p:txBody>
          <a:bodyPr>
            <a:normAutofit/>
          </a:bodyPr>
          <a:lstStyle/>
          <a:p>
            <a:r>
              <a:rPr lang="en-GB" sz="3600" dirty="0">
                <a:latin typeface="NTFPreCursivefk" panose="03000400000000000000" pitchFamily="66" charset="0"/>
              </a:rPr>
              <a:t>Please do speak to us on the door if we are available and it’s appropriate</a:t>
            </a:r>
          </a:p>
          <a:p>
            <a:r>
              <a:rPr lang="en-GB" sz="3600" dirty="0">
                <a:latin typeface="NTFPreCursivefk" panose="03000400000000000000" pitchFamily="66" charset="0"/>
              </a:rPr>
              <a:t>Please avoid coming up the steps as it can be a bottle neck when getting the children in and out.</a:t>
            </a:r>
          </a:p>
          <a:p>
            <a:r>
              <a:rPr lang="en-GB" sz="3600" dirty="0">
                <a:latin typeface="NTFPreCursivefk" panose="03000400000000000000" pitchFamily="66" charset="0"/>
              </a:rPr>
              <a:t>For a longer/confidential discussion, please ask for a telephone or face to face appointment</a:t>
            </a:r>
          </a:p>
          <a:p>
            <a:r>
              <a:rPr lang="en-GB" sz="3600" dirty="0">
                <a:latin typeface="NTFPreCursivefk" panose="03000400000000000000" pitchFamily="66" charset="0"/>
              </a:rPr>
              <a:t>You can also speak to a member of office staff or the Senior Leadership Team if you need further assistance</a:t>
            </a:r>
          </a:p>
          <a:p>
            <a:endParaRPr lang="en-GB" dirty="0"/>
          </a:p>
        </p:txBody>
      </p:sp>
      <p:pic>
        <p:nvPicPr>
          <p:cNvPr id="4" name="Picture 3">
            <a:extLst>
              <a:ext uri="{FF2B5EF4-FFF2-40B4-BE49-F238E27FC236}">
                <a16:creationId xmlns:a16="http://schemas.microsoft.com/office/drawing/2014/main" id="{71A53C4F-EDAC-4F1B-BE92-99B3081E2E79}"/>
              </a:ext>
            </a:extLst>
          </p:cNvPr>
          <p:cNvPicPr>
            <a:picLocks noChangeAspect="1"/>
          </p:cNvPicPr>
          <p:nvPr/>
        </p:nvPicPr>
        <p:blipFill>
          <a:blip r:embed="rId2"/>
          <a:stretch>
            <a:fillRect/>
          </a:stretch>
        </p:blipFill>
        <p:spPr>
          <a:xfrm>
            <a:off x="5391194" y="857509"/>
            <a:ext cx="1409611" cy="1106755"/>
          </a:xfrm>
          <a:prstGeom prst="rect">
            <a:avLst/>
          </a:prstGeom>
        </p:spPr>
      </p:pic>
    </p:spTree>
    <p:extLst>
      <p:ext uri="{BB962C8B-B14F-4D97-AF65-F5344CB8AC3E}">
        <p14:creationId xmlns:p14="http://schemas.microsoft.com/office/powerpoint/2010/main" val="22712810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29CAC-019A-4141-B382-E9810733AFD8}"/>
              </a:ext>
            </a:extLst>
          </p:cNvPr>
          <p:cNvSpPr>
            <a:spLocks noGrp="1"/>
          </p:cNvSpPr>
          <p:nvPr>
            <p:ph type="title"/>
          </p:nvPr>
        </p:nvSpPr>
        <p:spPr/>
        <p:txBody>
          <a:bodyPr/>
          <a:lstStyle/>
          <a:p>
            <a:endParaRPr lang="en-GB" dirty="0"/>
          </a:p>
        </p:txBody>
      </p:sp>
      <p:pic>
        <p:nvPicPr>
          <p:cNvPr id="4" name="Picture 3">
            <a:extLst>
              <a:ext uri="{FF2B5EF4-FFF2-40B4-BE49-F238E27FC236}">
                <a16:creationId xmlns:a16="http://schemas.microsoft.com/office/drawing/2014/main" id="{71A53C4F-EDAC-4F1B-BE92-99B3081E2E79}"/>
              </a:ext>
            </a:extLst>
          </p:cNvPr>
          <p:cNvPicPr>
            <a:picLocks noChangeAspect="1"/>
          </p:cNvPicPr>
          <p:nvPr/>
        </p:nvPicPr>
        <p:blipFill>
          <a:blip r:embed="rId2"/>
          <a:stretch>
            <a:fillRect/>
          </a:stretch>
        </p:blipFill>
        <p:spPr>
          <a:xfrm>
            <a:off x="5391194" y="857509"/>
            <a:ext cx="1409611" cy="1106755"/>
          </a:xfrm>
          <a:prstGeom prst="rect">
            <a:avLst/>
          </a:prstGeom>
        </p:spPr>
      </p:pic>
      <p:sp>
        <p:nvSpPr>
          <p:cNvPr id="13" name="TextBox 12">
            <a:extLst>
              <a:ext uri="{FF2B5EF4-FFF2-40B4-BE49-F238E27FC236}">
                <a16:creationId xmlns:a16="http://schemas.microsoft.com/office/drawing/2014/main" id="{C132FC16-B5D4-4557-B295-DC5193F75113}"/>
              </a:ext>
            </a:extLst>
          </p:cNvPr>
          <p:cNvSpPr txBox="1"/>
          <p:nvPr/>
        </p:nvSpPr>
        <p:spPr>
          <a:xfrm>
            <a:off x="507529" y="2317727"/>
            <a:ext cx="8761599" cy="2677656"/>
          </a:xfrm>
          <a:prstGeom prst="rect">
            <a:avLst/>
          </a:prstGeom>
          <a:noFill/>
        </p:spPr>
        <p:txBody>
          <a:bodyPr wrap="square" rtlCol="0">
            <a:spAutoFit/>
          </a:bodyPr>
          <a:lstStyle/>
          <a:p>
            <a:r>
              <a:rPr lang="en-GB" sz="2400" u="sng" dirty="0">
                <a:latin typeface="NTFPreCursivefk" panose="03000400000000000000" pitchFamily="66" charset="0"/>
              </a:rPr>
              <a:t>Staffing</a:t>
            </a:r>
          </a:p>
          <a:p>
            <a:pPr marL="342900" indent="-342900">
              <a:buFont typeface="Arial" panose="020B0604020202020204" pitchFamily="34" charset="0"/>
              <a:buChar char="•"/>
            </a:pPr>
            <a:r>
              <a:rPr lang="en-GB" sz="2400" dirty="0">
                <a:latin typeface="NTFPreCursivefk" panose="03000400000000000000" pitchFamily="66" charset="0"/>
              </a:rPr>
              <a:t>Mr Knapp – All mornings and Monday and Tuesday afternoon</a:t>
            </a:r>
          </a:p>
          <a:p>
            <a:pPr marL="342900" indent="-342900">
              <a:buFont typeface="Arial" panose="020B0604020202020204" pitchFamily="34" charset="0"/>
              <a:buChar char="•"/>
            </a:pPr>
            <a:r>
              <a:rPr lang="en-GB" sz="2400" dirty="0">
                <a:latin typeface="NTFPreCursivefk" panose="03000400000000000000" pitchFamily="66" charset="0"/>
              </a:rPr>
              <a:t>Mrs Dalton – Wednesday, Thursday and Friday afternoons</a:t>
            </a:r>
          </a:p>
          <a:p>
            <a:pPr marL="342900" indent="-342900">
              <a:buFont typeface="Arial" panose="020B0604020202020204" pitchFamily="34" charset="0"/>
              <a:buChar char="•"/>
            </a:pPr>
            <a:r>
              <a:rPr lang="en-GB" sz="2400" dirty="0">
                <a:latin typeface="NTFPreCursivefk" panose="03000400000000000000" pitchFamily="66" charset="0"/>
              </a:rPr>
              <a:t>Ms Litwin (Teacher Assistant) every morning in the week and Wednesday and Thursday afternoons. </a:t>
            </a:r>
          </a:p>
          <a:p>
            <a:pPr marL="342900" indent="-342900">
              <a:buFont typeface="Arial" panose="020B0604020202020204" pitchFamily="34" charset="0"/>
              <a:buChar char="•"/>
            </a:pPr>
            <a:r>
              <a:rPr lang="en-GB" sz="2400" dirty="0">
                <a:latin typeface="NTFPreCursivefk" panose="03000400000000000000" pitchFamily="66" charset="0"/>
              </a:rPr>
              <a:t>Mrs McKay – Student teacher till Christmas  </a:t>
            </a:r>
          </a:p>
          <a:p>
            <a:pPr marL="342900" indent="-342900">
              <a:buFont typeface="Arial" panose="020B0604020202020204" pitchFamily="34" charset="0"/>
              <a:buChar char="•"/>
            </a:pPr>
            <a:endParaRPr lang="en-GB" sz="2400" dirty="0">
              <a:latin typeface="NTFPreCursivefk" panose="03000400000000000000" pitchFamily="66" charset="0"/>
            </a:endParaRPr>
          </a:p>
        </p:txBody>
      </p:sp>
    </p:spTree>
    <p:extLst>
      <p:ext uri="{BB962C8B-B14F-4D97-AF65-F5344CB8AC3E}">
        <p14:creationId xmlns:p14="http://schemas.microsoft.com/office/powerpoint/2010/main" val="29803110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29CAC-019A-4141-B382-E9810733AFD8}"/>
              </a:ext>
            </a:extLst>
          </p:cNvPr>
          <p:cNvSpPr>
            <a:spLocks noGrp="1"/>
          </p:cNvSpPr>
          <p:nvPr>
            <p:ph type="title"/>
          </p:nvPr>
        </p:nvSpPr>
        <p:spPr/>
        <p:txBody>
          <a:bodyPr/>
          <a:lstStyle/>
          <a:p>
            <a:r>
              <a:rPr lang="en-GB"/>
              <a:t>routines</a:t>
            </a:r>
          </a:p>
        </p:txBody>
      </p:sp>
      <p:pic>
        <p:nvPicPr>
          <p:cNvPr id="4" name="Picture 3">
            <a:extLst>
              <a:ext uri="{FF2B5EF4-FFF2-40B4-BE49-F238E27FC236}">
                <a16:creationId xmlns:a16="http://schemas.microsoft.com/office/drawing/2014/main" id="{71A53C4F-EDAC-4F1B-BE92-99B3081E2E79}"/>
              </a:ext>
            </a:extLst>
          </p:cNvPr>
          <p:cNvPicPr>
            <a:picLocks noChangeAspect="1"/>
          </p:cNvPicPr>
          <p:nvPr/>
        </p:nvPicPr>
        <p:blipFill>
          <a:blip r:embed="rId2"/>
          <a:stretch>
            <a:fillRect/>
          </a:stretch>
        </p:blipFill>
        <p:spPr>
          <a:xfrm>
            <a:off x="5391194" y="857509"/>
            <a:ext cx="1409611" cy="1106755"/>
          </a:xfrm>
          <a:prstGeom prst="rect">
            <a:avLst/>
          </a:prstGeom>
        </p:spPr>
      </p:pic>
      <p:graphicFrame>
        <p:nvGraphicFramePr>
          <p:cNvPr id="3" name="Table 2">
            <a:extLst>
              <a:ext uri="{FF2B5EF4-FFF2-40B4-BE49-F238E27FC236}">
                <a16:creationId xmlns:a16="http://schemas.microsoft.com/office/drawing/2014/main" id="{4632C5E8-92AA-1A95-18C6-0A9559F601C0}"/>
              </a:ext>
            </a:extLst>
          </p:cNvPr>
          <p:cNvGraphicFramePr>
            <a:graphicFrameLocks noGrp="1"/>
          </p:cNvGraphicFramePr>
          <p:nvPr>
            <p:extLst>
              <p:ext uri="{D42A27DB-BD31-4B8C-83A1-F6EECF244321}">
                <p14:modId xmlns:p14="http://schemas.microsoft.com/office/powerpoint/2010/main" val="3292041704"/>
              </p:ext>
            </p:extLst>
          </p:nvPr>
        </p:nvGraphicFramePr>
        <p:xfrm>
          <a:off x="724194" y="2150537"/>
          <a:ext cx="10291136" cy="4014890"/>
        </p:xfrm>
        <a:graphic>
          <a:graphicData uri="http://schemas.openxmlformats.org/drawingml/2006/table">
            <a:tbl>
              <a:tblPr firstRow="1" bandRow="1">
                <a:tableStyleId>{5C22544A-7EE6-4342-B048-85BDC9FD1C3A}</a:tableStyleId>
              </a:tblPr>
              <a:tblGrid>
                <a:gridCol w="5145568">
                  <a:extLst>
                    <a:ext uri="{9D8B030D-6E8A-4147-A177-3AD203B41FA5}">
                      <a16:colId xmlns:a16="http://schemas.microsoft.com/office/drawing/2014/main" val="3921115667"/>
                    </a:ext>
                  </a:extLst>
                </a:gridCol>
                <a:gridCol w="5145568">
                  <a:extLst>
                    <a:ext uri="{9D8B030D-6E8A-4147-A177-3AD203B41FA5}">
                      <a16:colId xmlns:a16="http://schemas.microsoft.com/office/drawing/2014/main" val="218660104"/>
                    </a:ext>
                  </a:extLst>
                </a:gridCol>
              </a:tblGrid>
              <a:tr h="614002">
                <a:tc>
                  <a:txBody>
                    <a:bodyPr/>
                    <a:lstStyle/>
                    <a:p>
                      <a:endParaRPr lang="en-GB" dirty="0"/>
                    </a:p>
                  </a:txBody>
                  <a:tcPr/>
                </a:tc>
                <a:tc>
                  <a:txBody>
                    <a:bodyPr/>
                    <a:lstStyle/>
                    <a:p>
                      <a:endParaRPr lang="en-GB"/>
                    </a:p>
                  </a:txBody>
                  <a:tcPr/>
                </a:tc>
                <a:extLst>
                  <a:ext uri="{0D108BD9-81ED-4DB2-BD59-A6C34878D82A}">
                    <a16:rowId xmlns:a16="http://schemas.microsoft.com/office/drawing/2014/main" val="1715317612"/>
                  </a:ext>
                </a:extLst>
              </a:tr>
              <a:tr h="614002">
                <a:tc>
                  <a:txBody>
                    <a:bodyPr/>
                    <a:lstStyle/>
                    <a:p>
                      <a:r>
                        <a:rPr lang="en-GB" sz="2800" dirty="0">
                          <a:latin typeface="NTFPreCursivefk" panose="03000400000000000000" pitchFamily="66" charset="0"/>
                        </a:rPr>
                        <a:t>Monday</a:t>
                      </a:r>
                    </a:p>
                  </a:txBody>
                  <a:tcPr/>
                </a:tc>
                <a:tc>
                  <a:txBody>
                    <a:bodyPr/>
                    <a:lstStyle/>
                    <a:p>
                      <a:r>
                        <a:rPr lang="en-GB" sz="2800" dirty="0">
                          <a:latin typeface="NTFPreCursivefk" panose="03000400000000000000" pitchFamily="66" charset="0"/>
                        </a:rPr>
                        <a:t>Mr Knapp teaching </a:t>
                      </a:r>
                    </a:p>
                  </a:txBody>
                  <a:tcPr/>
                </a:tc>
                <a:extLst>
                  <a:ext uri="{0D108BD9-81ED-4DB2-BD59-A6C34878D82A}">
                    <a16:rowId xmlns:a16="http://schemas.microsoft.com/office/drawing/2014/main" val="1746166895"/>
                  </a:ext>
                </a:extLst>
              </a:tr>
              <a:tr h="614002">
                <a:tc>
                  <a:txBody>
                    <a:bodyPr/>
                    <a:lstStyle/>
                    <a:p>
                      <a:r>
                        <a:rPr lang="en-GB" sz="2800" dirty="0">
                          <a:latin typeface="NTFPreCursivefk" panose="03000400000000000000" pitchFamily="66" charset="0"/>
                        </a:rPr>
                        <a:t>Tuesday</a:t>
                      </a:r>
                    </a:p>
                  </a:txBody>
                  <a:tcPr/>
                </a:tc>
                <a:tc>
                  <a:txBody>
                    <a:bodyPr/>
                    <a:lstStyle/>
                    <a:p>
                      <a:r>
                        <a:rPr lang="en-GB" sz="2800" dirty="0">
                          <a:latin typeface="NTFPreCursivefk" panose="03000400000000000000" pitchFamily="66" charset="0"/>
                        </a:rPr>
                        <a:t>Mr Knapp teaching</a:t>
                      </a:r>
                    </a:p>
                  </a:txBody>
                  <a:tcPr/>
                </a:tc>
                <a:extLst>
                  <a:ext uri="{0D108BD9-81ED-4DB2-BD59-A6C34878D82A}">
                    <a16:rowId xmlns:a16="http://schemas.microsoft.com/office/drawing/2014/main" val="3872918868"/>
                  </a:ext>
                </a:extLst>
              </a:tr>
              <a:tr h="614002">
                <a:tc>
                  <a:txBody>
                    <a:bodyPr/>
                    <a:lstStyle/>
                    <a:p>
                      <a:r>
                        <a:rPr lang="en-GB" sz="2800" dirty="0">
                          <a:latin typeface="NTFPreCursivefk" panose="03000400000000000000" pitchFamily="66" charset="0"/>
                        </a:rPr>
                        <a:t>Wednesday</a:t>
                      </a:r>
                    </a:p>
                  </a:txBody>
                  <a:tcPr/>
                </a:tc>
                <a:tc>
                  <a:txBody>
                    <a:bodyPr/>
                    <a:lstStyle/>
                    <a:p>
                      <a:r>
                        <a:rPr lang="en-GB" sz="2800" dirty="0">
                          <a:latin typeface="NTFPreCursivefk" panose="03000400000000000000" pitchFamily="66" charset="0"/>
                        </a:rPr>
                        <a:t>Mrs Dalton teaching in afternoon</a:t>
                      </a:r>
                    </a:p>
                  </a:txBody>
                  <a:tcPr/>
                </a:tc>
                <a:extLst>
                  <a:ext uri="{0D108BD9-81ED-4DB2-BD59-A6C34878D82A}">
                    <a16:rowId xmlns:a16="http://schemas.microsoft.com/office/drawing/2014/main" val="1714801101"/>
                  </a:ext>
                </a:extLst>
              </a:tr>
              <a:tr h="614002">
                <a:tc>
                  <a:txBody>
                    <a:bodyPr/>
                    <a:lstStyle/>
                    <a:p>
                      <a:r>
                        <a:rPr lang="en-GB" sz="2800" dirty="0">
                          <a:latin typeface="NTFPreCursivefk" panose="03000400000000000000" pitchFamily="66" charset="0"/>
                        </a:rPr>
                        <a:t>Thursday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800" dirty="0">
                          <a:latin typeface="NTFPreCursivefk" panose="03000400000000000000" pitchFamily="66" charset="0"/>
                        </a:rPr>
                        <a:t>Swimming in the morning and Mrs Dalton teaching in afternoon</a:t>
                      </a:r>
                    </a:p>
                  </a:txBody>
                  <a:tcPr/>
                </a:tc>
                <a:extLst>
                  <a:ext uri="{0D108BD9-81ED-4DB2-BD59-A6C34878D82A}">
                    <a16:rowId xmlns:a16="http://schemas.microsoft.com/office/drawing/2014/main" val="3164496723"/>
                  </a:ext>
                </a:extLst>
              </a:tr>
              <a:tr h="614002">
                <a:tc>
                  <a:txBody>
                    <a:bodyPr/>
                    <a:lstStyle/>
                    <a:p>
                      <a:r>
                        <a:rPr lang="en-GB" sz="2800" dirty="0">
                          <a:latin typeface="NTFPreCursivefk" panose="03000400000000000000" pitchFamily="66" charset="0"/>
                        </a:rPr>
                        <a:t>Friday</a:t>
                      </a:r>
                    </a:p>
                  </a:txBody>
                  <a:tcPr/>
                </a:tc>
                <a:tc>
                  <a:txBody>
                    <a:bodyPr/>
                    <a:lstStyle/>
                    <a:p>
                      <a:r>
                        <a:rPr lang="en-GB" sz="2800" dirty="0">
                          <a:latin typeface="NTFPreCursivefk" panose="03000400000000000000" pitchFamily="66" charset="0"/>
                        </a:rPr>
                        <a:t>Mrs Dalton teaching in afternoon</a:t>
                      </a:r>
                    </a:p>
                  </a:txBody>
                  <a:tcPr/>
                </a:tc>
                <a:extLst>
                  <a:ext uri="{0D108BD9-81ED-4DB2-BD59-A6C34878D82A}">
                    <a16:rowId xmlns:a16="http://schemas.microsoft.com/office/drawing/2014/main" val="243666699"/>
                  </a:ext>
                </a:extLst>
              </a:tr>
            </a:tbl>
          </a:graphicData>
        </a:graphic>
      </p:graphicFrame>
    </p:spTree>
    <p:extLst>
      <p:ext uri="{BB962C8B-B14F-4D97-AF65-F5344CB8AC3E}">
        <p14:creationId xmlns:p14="http://schemas.microsoft.com/office/powerpoint/2010/main" val="32383767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30C6F41-941E-5D33-4C20-22FDDD3E9F29}"/>
              </a:ext>
            </a:extLst>
          </p:cNvPr>
          <p:cNvPicPr>
            <a:picLocks noChangeAspect="1"/>
          </p:cNvPicPr>
          <p:nvPr/>
        </p:nvPicPr>
        <p:blipFill>
          <a:blip r:embed="rId2"/>
          <a:stretch>
            <a:fillRect/>
          </a:stretch>
        </p:blipFill>
        <p:spPr>
          <a:xfrm>
            <a:off x="1003585" y="129180"/>
            <a:ext cx="9940341" cy="6599639"/>
          </a:xfrm>
          <a:prstGeom prst="rect">
            <a:avLst/>
          </a:prstGeom>
        </p:spPr>
      </p:pic>
    </p:spTree>
    <p:extLst>
      <p:ext uri="{BB962C8B-B14F-4D97-AF65-F5344CB8AC3E}">
        <p14:creationId xmlns:p14="http://schemas.microsoft.com/office/powerpoint/2010/main" val="22330130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29CAC-019A-4141-B382-E9810733AFD8}"/>
              </a:ext>
            </a:extLst>
          </p:cNvPr>
          <p:cNvSpPr>
            <a:spLocks noGrp="1"/>
          </p:cNvSpPr>
          <p:nvPr>
            <p:ph type="title"/>
          </p:nvPr>
        </p:nvSpPr>
        <p:spPr/>
        <p:txBody>
          <a:bodyPr/>
          <a:lstStyle/>
          <a:p>
            <a:r>
              <a:rPr lang="en-GB"/>
              <a:t>routines</a:t>
            </a:r>
          </a:p>
        </p:txBody>
      </p:sp>
      <p:pic>
        <p:nvPicPr>
          <p:cNvPr id="4" name="Picture 3">
            <a:extLst>
              <a:ext uri="{FF2B5EF4-FFF2-40B4-BE49-F238E27FC236}">
                <a16:creationId xmlns:a16="http://schemas.microsoft.com/office/drawing/2014/main" id="{71A53C4F-EDAC-4F1B-BE92-99B3081E2E79}"/>
              </a:ext>
            </a:extLst>
          </p:cNvPr>
          <p:cNvPicPr>
            <a:picLocks noChangeAspect="1"/>
          </p:cNvPicPr>
          <p:nvPr/>
        </p:nvPicPr>
        <p:blipFill>
          <a:blip r:embed="rId2"/>
          <a:stretch>
            <a:fillRect/>
          </a:stretch>
        </p:blipFill>
        <p:spPr>
          <a:xfrm>
            <a:off x="5391194" y="857509"/>
            <a:ext cx="1409611" cy="1106755"/>
          </a:xfrm>
          <a:prstGeom prst="rect">
            <a:avLst/>
          </a:prstGeom>
        </p:spPr>
      </p:pic>
      <p:pic>
        <p:nvPicPr>
          <p:cNvPr id="5" name="Picture 4">
            <a:extLst>
              <a:ext uri="{FF2B5EF4-FFF2-40B4-BE49-F238E27FC236}">
                <a16:creationId xmlns:a16="http://schemas.microsoft.com/office/drawing/2014/main" id="{02EB3E5A-45BD-080E-6D1C-761E16C81B8E}"/>
              </a:ext>
            </a:extLst>
          </p:cNvPr>
          <p:cNvPicPr>
            <a:picLocks noChangeAspect="1"/>
          </p:cNvPicPr>
          <p:nvPr/>
        </p:nvPicPr>
        <p:blipFill>
          <a:blip r:embed="rId3"/>
          <a:stretch>
            <a:fillRect/>
          </a:stretch>
        </p:blipFill>
        <p:spPr>
          <a:xfrm>
            <a:off x="1397927" y="1828132"/>
            <a:ext cx="8752940" cy="5320632"/>
          </a:xfrm>
          <a:prstGeom prst="rect">
            <a:avLst/>
          </a:prstGeom>
        </p:spPr>
      </p:pic>
      <p:sp>
        <p:nvSpPr>
          <p:cNvPr id="6" name="Rectangle 5">
            <a:extLst>
              <a:ext uri="{FF2B5EF4-FFF2-40B4-BE49-F238E27FC236}">
                <a16:creationId xmlns:a16="http://schemas.microsoft.com/office/drawing/2014/main" id="{DBD218DB-9DC2-C6FC-8077-50183D36ED31}"/>
              </a:ext>
            </a:extLst>
          </p:cNvPr>
          <p:cNvSpPr/>
          <p:nvPr/>
        </p:nvSpPr>
        <p:spPr>
          <a:xfrm>
            <a:off x="771093" y="1867235"/>
            <a:ext cx="4620101" cy="68048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GB" dirty="0"/>
              <a:t>Magpie Class Subjects Autumn Term</a:t>
            </a:r>
          </a:p>
        </p:txBody>
      </p:sp>
    </p:spTree>
    <p:extLst>
      <p:ext uri="{BB962C8B-B14F-4D97-AF65-F5344CB8AC3E}">
        <p14:creationId xmlns:p14="http://schemas.microsoft.com/office/powerpoint/2010/main" val="7562684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29CAC-019A-4141-B382-E9810733AFD8}"/>
              </a:ext>
            </a:extLst>
          </p:cNvPr>
          <p:cNvSpPr>
            <a:spLocks noGrp="1"/>
          </p:cNvSpPr>
          <p:nvPr>
            <p:ph type="title"/>
          </p:nvPr>
        </p:nvSpPr>
        <p:spPr/>
        <p:txBody>
          <a:bodyPr/>
          <a:lstStyle/>
          <a:p>
            <a:r>
              <a:rPr lang="en-GB"/>
              <a:t>uniform</a:t>
            </a:r>
          </a:p>
        </p:txBody>
      </p:sp>
      <p:sp>
        <p:nvSpPr>
          <p:cNvPr id="3" name="Content Placeholder 2">
            <a:extLst>
              <a:ext uri="{FF2B5EF4-FFF2-40B4-BE49-F238E27FC236}">
                <a16:creationId xmlns:a16="http://schemas.microsoft.com/office/drawing/2014/main" id="{B55A4039-BAB9-475E-9356-40619CD54091}"/>
              </a:ext>
            </a:extLst>
          </p:cNvPr>
          <p:cNvSpPr>
            <a:spLocks noGrp="1"/>
          </p:cNvSpPr>
          <p:nvPr>
            <p:ph idx="1"/>
          </p:nvPr>
        </p:nvSpPr>
        <p:spPr/>
        <p:txBody>
          <a:bodyPr>
            <a:normAutofit fontScale="92500" lnSpcReduction="10000"/>
          </a:bodyPr>
          <a:lstStyle/>
          <a:p>
            <a:r>
              <a:rPr lang="en-GB" sz="3200" dirty="0">
                <a:latin typeface="NTFPreCursivefk" panose="03000400000000000000" pitchFamily="66" charset="0"/>
              </a:rPr>
              <a:t>Pupils in Years 1 to 6 may bring a change of footwear if they wish to go on the field at break and lunchtimes when it is wet or muddy (e.g. wellies, trainers which are different to those worn for indoor PE) but these must not be worn all day (pupils who do not have a change of footwear will be allowed to go on the field at break and lunchtimes when it is dry; pupils who do not have the correct footwear in school will not be allowed to go on the field or sports court at break or lunchtimes).</a:t>
            </a:r>
          </a:p>
          <a:p>
            <a:r>
              <a:rPr lang="en-GB" sz="3200" dirty="0">
                <a:latin typeface="NTFPreCursivefk" panose="03000400000000000000" pitchFamily="66" charset="0"/>
              </a:rPr>
              <a:t>Correct school uniform must be worn at all times. A note will be put in planners if uniforms are incomplete. </a:t>
            </a:r>
          </a:p>
          <a:p>
            <a:endParaRPr lang="en-GB" sz="3200" dirty="0">
              <a:latin typeface="NTFPreCursivefk" panose="03000400000000000000" pitchFamily="66" charset="0"/>
            </a:endParaRPr>
          </a:p>
          <a:p>
            <a:endParaRPr lang="en-GB" dirty="0"/>
          </a:p>
        </p:txBody>
      </p:sp>
      <p:pic>
        <p:nvPicPr>
          <p:cNvPr id="4" name="Picture 3">
            <a:extLst>
              <a:ext uri="{FF2B5EF4-FFF2-40B4-BE49-F238E27FC236}">
                <a16:creationId xmlns:a16="http://schemas.microsoft.com/office/drawing/2014/main" id="{71A53C4F-EDAC-4F1B-BE92-99B3081E2E79}"/>
              </a:ext>
            </a:extLst>
          </p:cNvPr>
          <p:cNvPicPr>
            <a:picLocks noChangeAspect="1"/>
          </p:cNvPicPr>
          <p:nvPr/>
        </p:nvPicPr>
        <p:blipFill>
          <a:blip r:embed="rId2"/>
          <a:stretch>
            <a:fillRect/>
          </a:stretch>
        </p:blipFill>
        <p:spPr>
          <a:xfrm>
            <a:off x="5391194" y="857509"/>
            <a:ext cx="1409611" cy="1106755"/>
          </a:xfrm>
          <a:prstGeom prst="rect">
            <a:avLst/>
          </a:prstGeom>
        </p:spPr>
      </p:pic>
    </p:spTree>
    <p:extLst>
      <p:ext uri="{BB962C8B-B14F-4D97-AF65-F5344CB8AC3E}">
        <p14:creationId xmlns:p14="http://schemas.microsoft.com/office/powerpoint/2010/main" val="21270049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29CAC-019A-4141-B382-E9810733AFD8}"/>
              </a:ext>
            </a:extLst>
          </p:cNvPr>
          <p:cNvSpPr>
            <a:spLocks noGrp="1"/>
          </p:cNvSpPr>
          <p:nvPr>
            <p:ph type="title"/>
          </p:nvPr>
        </p:nvSpPr>
        <p:spPr/>
        <p:txBody>
          <a:bodyPr/>
          <a:lstStyle/>
          <a:p>
            <a:r>
              <a:rPr lang="en-GB"/>
              <a:t>Pe kit</a:t>
            </a:r>
          </a:p>
        </p:txBody>
      </p:sp>
      <p:sp>
        <p:nvSpPr>
          <p:cNvPr id="3" name="Content Placeholder 2">
            <a:extLst>
              <a:ext uri="{FF2B5EF4-FFF2-40B4-BE49-F238E27FC236}">
                <a16:creationId xmlns:a16="http://schemas.microsoft.com/office/drawing/2014/main" id="{B55A4039-BAB9-475E-9356-40619CD54091}"/>
              </a:ext>
            </a:extLst>
          </p:cNvPr>
          <p:cNvSpPr>
            <a:spLocks noGrp="1"/>
          </p:cNvSpPr>
          <p:nvPr>
            <p:ph idx="1"/>
          </p:nvPr>
        </p:nvSpPr>
        <p:spPr/>
        <p:txBody>
          <a:bodyPr>
            <a:normAutofit fontScale="92500" lnSpcReduction="20000"/>
          </a:bodyPr>
          <a:lstStyle/>
          <a:p>
            <a:r>
              <a:rPr lang="en-GB" sz="3200" dirty="0">
                <a:latin typeface="NTFPreCursivefk" panose="03000400000000000000" pitchFamily="66" charset="0"/>
              </a:rPr>
              <a:t>Plain black/grey/dark green leggings or jogging bottoms may be worn for outdoor PE lessons when it is cold, along with a school sweatshirt/cardigan/fleece/PE hoodie (embroidered with the school logo).</a:t>
            </a:r>
          </a:p>
          <a:p>
            <a:r>
              <a:rPr lang="en-GB" sz="3200" dirty="0">
                <a:latin typeface="NTFPreCursivefk" panose="03000400000000000000" pitchFamily="66" charset="0"/>
              </a:rPr>
              <a:t>Pupils should wear their PE kit to school and remain in it for the whole day on days when they have PE, including outdoor PE wear for breaks and lunchtimes when it is cold, even if the PE lesson itself is indoors</a:t>
            </a:r>
          </a:p>
          <a:p>
            <a:r>
              <a:rPr lang="en-GB" sz="3200" dirty="0">
                <a:latin typeface="NTFPreCursivefk" panose="03000400000000000000" pitchFamily="66" charset="0"/>
              </a:rPr>
              <a:t>Earrings must not be worn for PE lessons and cannot be covered with tape (earrings should not be worn at all on days when your child has PE)</a:t>
            </a:r>
            <a:endParaRPr lang="en-GB" sz="3200" dirty="0">
              <a:highlight>
                <a:srgbClr val="FFFF00"/>
              </a:highlight>
              <a:latin typeface="NTFPreCursivefk" panose="03000400000000000000" pitchFamily="66" charset="0"/>
            </a:endParaRPr>
          </a:p>
        </p:txBody>
      </p:sp>
      <p:pic>
        <p:nvPicPr>
          <p:cNvPr id="4" name="Picture 3">
            <a:extLst>
              <a:ext uri="{FF2B5EF4-FFF2-40B4-BE49-F238E27FC236}">
                <a16:creationId xmlns:a16="http://schemas.microsoft.com/office/drawing/2014/main" id="{71A53C4F-EDAC-4F1B-BE92-99B3081E2E79}"/>
              </a:ext>
            </a:extLst>
          </p:cNvPr>
          <p:cNvPicPr>
            <a:picLocks noChangeAspect="1"/>
          </p:cNvPicPr>
          <p:nvPr/>
        </p:nvPicPr>
        <p:blipFill>
          <a:blip r:embed="rId2"/>
          <a:stretch>
            <a:fillRect/>
          </a:stretch>
        </p:blipFill>
        <p:spPr>
          <a:xfrm>
            <a:off x="5391194" y="857509"/>
            <a:ext cx="1409611" cy="1106755"/>
          </a:xfrm>
          <a:prstGeom prst="rect">
            <a:avLst/>
          </a:prstGeom>
        </p:spPr>
      </p:pic>
    </p:spTree>
    <p:extLst>
      <p:ext uri="{BB962C8B-B14F-4D97-AF65-F5344CB8AC3E}">
        <p14:creationId xmlns:p14="http://schemas.microsoft.com/office/powerpoint/2010/main" val="28767986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29CAC-019A-4141-B382-E9810733AFD8}"/>
              </a:ext>
            </a:extLst>
          </p:cNvPr>
          <p:cNvSpPr>
            <a:spLocks noGrp="1"/>
          </p:cNvSpPr>
          <p:nvPr>
            <p:ph type="title"/>
          </p:nvPr>
        </p:nvSpPr>
        <p:spPr/>
        <p:txBody>
          <a:bodyPr/>
          <a:lstStyle/>
          <a:p>
            <a:r>
              <a:rPr lang="en-GB"/>
              <a:t>curriculum</a:t>
            </a:r>
          </a:p>
        </p:txBody>
      </p:sp>
      <p:sp>
        <p:nvSpPr>
          <p:cNvPr id="3" name="Content Placeholder 2">
            <a:extLst>
              <a:ext uri="{FF2B5EF4-FFF2-40B4-BE49-F238E27FC236}">
                <a16:creationId xmlns:a16="http://schemas.microsoft.com/office/drawing/2014/main" id="{B55A4039-BAB9-475E-9356-40619CD54091}"/>
              </a:ext>
            </a:extLst>
          </p:cNvPr>
          <p:cNvSpPr>
            <a:spLocks noGrp="1"/>
          </p:cNvSpPr>
          <p:nvPr>
            <p:ph idx="1"/>
          </p:nvPr>
        </p:nvSpPr>
        <p:spPr/>
        <p:txBody>
          <a:bodyPr>
            <a:normAutofit/>
          </a:bodyPr>
          <a:lstStyle/>
          <a:p>
            <a:r>
              <a:rPr lang="en-GB" sz="2800" dirty="0">
                <a:latin typeface="NTFPreCursivefk" panose="03000400000000000000" pitchFamily="66" charset="0"/>
              </a:rPr>
              <a:t>English and maths is taught every day</a:t>
            </a:r>
          </a:p>
          <a:p>
            <a:r>
              <a:rPr lang="en-GB" sz="2800" dirty="0">
                <a:latin typeface="NTFPreCursivefk" panose="03000400000000000000" pitchFamily="66" charset="0"/>
              </a:rPr>
              <a:t>PE (Physical Education) is taught twice per week we also have the daily mile and Commando Joe’s</a:t>
            </a:r>
          </a:p>
          <a:p>
            <a:r>
              <a:rPr lang="en-GB" sz="2800" dirty="0">
                <a:latin typeface="NTFPreCursivefk" panose="03000400000000000000" pitchFamily="66" charset="0"/>
              </a:rPr>
              <a:t>We are teaching Geography, History, Computing, Art, and DT weekly.</a:t>
            </a:r>
          </a:p>
          <a:p>
            <a:r>
              <a:rPr lang="en-GB" sz="2800" dirty="0">
                <a:latin typeface="NTFPreCursivefk" panose="03000400000000000000" pitchFamily="66" charset="0"/>
              </a:rPr>
              <a:t>Music, RE (Religious Education), French and PSHE (Personal, Social &amp; Health Education)will be taught weekly or in blocks depending on the half-term in question. </a:t>
            </a:r>
          </a:p>
        </p:txBody>
      </p:sp>
      <p:pic>
        <p:nvPicPr>
          <p:cNvPr id="4" name="Picture 3">
            <a:extLst>
              <a:ext uri="{FF2B5EF4-FFF2-40B4-BE49-F238E27FC236}">
                <a16:creationId xmlns:a16="http://schemas.microsoft.com/office/drawing/2014/main" id="{71A53C4F-EDAC-4F1B-BE92-99B3081E2E79}"/>
              </a:ext>
            </a:extLst>
          </p:cNvPr>
          <p:cNvPicPr>
            <a:picLocks noChangeAspect="1"/>
          </p:cNvPicPr>
          <p:nvPr/>
        </p:nvPicPr>
        <p:blipFill>
          <a:blip r:embed="rId2"/>
          <a:stretch>
            <a:fillRect/>
          </a:stretch>
        </p:blipFill>
        <p:spPr>
          <a:xfrm>
            <a:off x="5391194" y="857509"/>
            <a:ext cx="1409611" cy="1106755"/>
          </a:xfrm>
          <a:prstGeom prst="rect">
            <a:avLst/>
          </a:prstGeom>
        </p:spPr>
      </p:pic>
    </p:spTree>
    <p:extLst>
      <p:ext uri="{BB962C8B-B14F-4D97-AF65-F5344CB8AC3E}">
        <p14:creationId xmlns:p14="http://schemas.microsoft.com/office/powerpoint/2010/main" val="12444780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29CAC-019A-4141-B382-E9810733AFD8}"/>
              </a:ext>
            </a:extLst>
          </p:cNvPr>
          <p:cNvSpPr>
            <a:spLocks noGrp="1"/>
          </p:cNvSpPr>
          <p:nvPr>
            <p:ph type="title"/>
          </p:nvPr>
        </p:nvSpPr>
        <p:spPr/>
        <p:txBody>
          <a:bodyPr/>
          <a:lstStyle/>
          <a:p>
            <a:r>
              <a:rPr lang="en-GB"/>
              <a:t>expectations</a:t>
            </a:r>
          </a:p>
        </p:txBody>
      </p:sp>
      <p:sp>
        <p:nvSpPr>
          <p:cNvPr id="3" name="Content Placeholder 2">
            <a:extLst>
              <a:ext uri="{FF2B5EF4-FFF2-40B4-BE49-F238E27FC236}">
                <a16:creationId xmlns:a16="http://schemas.microsoft.com/office/drawing/2014/main" id="{B55A4039-BAB9-475E-9356-40619CD54091}"/>
              </a:ext>
            </a:extLst>
          </p:cNvPr>
          <p:cNvSpPr>
            <a:spLocks noGrp="1"/>
          </p:cNvSpPr>
          <p:nvPr>
            <p:ph idx="1"/>
          </p:nvPr>
        </p:nvSpPr>
        <p:spPr/>
        <p:txBody>
          <a:bodyPr>
            <a:normAutofit/>
          </a:bodyPr>
          <a:lstStyle/>
          <a:p>
            <a:r>
              <a:rPr lang="en-GB" sz="3200" dirty="0">
                <a:latin typeface="NTFPreCursivefk" panose="03000400000000000000" pitchFamily="66" charset="0"/>
              </a:rPr>
              <a:t>School positive relationships policy followed by all pupils at all times. </a:t>
            </a:r>
          </a:p>
          <a:p>
            <a:r>
              <a:rPr lang="en-GB" sz="3200" dirty="0">
                <a:latin typeface="NTFPreCursivefk" panose="03000400000000000000" pitchFamily="66" charset="0"/>
              </a:rPr>
              <a:t>If homework is not completed it is then done in the hall on Tuesday break time. </a:t>
            </a:r>
          </a:p>
          <a:p>
            <a:r>
              <a:rPr lang="en-GB" sz="3200" dirty="0">
                <a:latin typeface="NTFPreCursivefk" panose="03000400000000000000" pitchFamily="66" charset="0"/>
              </a:rPr>
              <a:t>If iPads are not charged or are left at home, after 1 warning, a break time is missed. </a:t>
            </a:r>
          </a:p>
          <a:p>
            <a:endParaRPr lang="en-GB" sz="3200" dirty="0">
              <a:latin typeface="NTFPreCursivefk" panose="03000400000000000000" pitchFamily="66" charset="0"/>
            </a:endParaRPr>
          </a:p>
        </p:txBody>
      </p:sp>
      <p:pic>
        <p:nvPicPr>
          <p:cNvPr id="4" name="Picture 3">
            <a:extLst>
              <a:ext uri="{FF2B5EF4-FFF2-40B4-BE49-F238E27FC236}">
                <a16:creationId xmlns:a16="http://schemas.microsoft.com/office/drawing/2014/main" id="{71A53C4F-EDAC-4F1B-BE92-99B3081E2E79}"/>
              </a:ext>
            </a:extLst>
          </p:cNvPr>
          <p:cNvPicPr>
            <a:picLocks noChangeAspect="1"/>
          </p:cNvPicPr>
          <p:nvPr/>
        </p:nvPicPr>
        <p:blipFill>
          <a:blip r:embed="rId2"/>
          <a:stretch>
            <a:fillRect/>
          </a:stretch>
        </p:blipFill>
        <p:spPr>
          <a:xfrm>
            <a:off x="5391194" y="857509"/>
            <a:ext cx="1409611" cy="1106755"/>
          </a:xfrm>
          <a:prstGeom prst="rect">
            <a:avLst/>
          </a:prstGeom>
        </p:spPr>
      </p:pic>
    </p:spTree>
    <p:extLst>
      <p:ext uri="{BB962C8B-B14F-4D97-AF65-F5344CB8AC3E}">
        <p14:creationId xmlns:p14="http://schemas.microsoft.com/office/powerpoint/2010/main" val="1030463197"/>
      </p:ext>
    </p:extLst>
  </p:cSld>
  <p:clrMapOvr>
    <a:masterClrMapping/>
  </p:clrMapOvr>
</p:sld>
</file>

<file path=ppt/theme/theme1.xml><?xml version="1.0" encoding="utf-8"?>
<a:theme xmlns:a="http://schemas.openxmlformats.org/drawingml/2006/main" name="Vapor Trail">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FE1EB5C7-81A8-4CBA-AE6E-B3BF73DC389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c9be4fc6f559450098a544dcf2e206c7 xmlns="2b734e5c-e2cf-4d91-a88f-3e50b50b24d7">
      <Terms xmlns="http://schemas.microsoft.com/office/infopath/2007/PartnerControls"/>
    </c9be4fc6f559450098a544dcf2e206c7>
    <b73a531bf2874837a19042fda8b245b9 xmlns="2b734e5c-e2cf-4d91-a88f-3e50b50b24d7">
      <Terms xmlns="http://schemas.microsoft.com/office/infopath/2007/PartnerControls"/>
    </b73a531bf2874837a19042fda8b245b9>
    <LocationsTaxHTField xmlns="a0520e7d-56ac-42ba-8299-7941f60600bb" xsi:nil="true"/>
    <g5236701626640c1ab96021ee8d14cff xmlns="2b734e5c-e2cf-4d91-a88f-3e50b50b24d7">
      <Terms xmlns="http://schemas.microsoft.com/office/infopath/2007/PartnerControls"/>
    </g5236701626640c1ab96021ee8d14cff>
    <KeywordsTagsTaxHTField xmlns="2b734e5c-e2cf-4d91-a88f-3e50b50b24d7" xsi:nil="true"/>
    <p640f9c8b4b14857bdc671f534fc7d57 xmlns="2b734e5c-e2cf-4d91-a88f-3e50b50b24d7">
      <Terms xmlns="http://schemas.microsoft.com/office/infopath/2007/PartnerControls"/>
    </p640f9c8b4b14857bdc671f534fc7d57>
    <lcf76f155ced4ddcb4097134ff3c332f xmlns="a5016997-deea-4fdb-a97d-61eed343007a">
      <Terms xmlns="http://schemas.microsoft.com/office/infopath/2007/PartnerControls"/>
    </lcf76f155ced4ddcb4097134ff3c332f>
    <DepartmentsTaxHTField xmlns="2b734e5c-e2cf-4d91-a88f-3e50b50b24d7" xsi:nil="true"/>
    <DocumentTypeTaxHTField xmlns="2b734e5c-e2cf-4d91-a88f-3e50b50b24d7" xsi:nil="true"/>
    <Owner xmlns="2b734e5c-e2cf-4d91-a88f-3e50b50b24d7">
      <UserInfo>
        <DisplayName/>
        <AccountId xsi:nil="true"/>
        <AccountType/>
      </UserInfo>
    </Owner>
    <TaxCatchAll xmlns="2b734e5c-e2cf-4d91-a88f-3e50b50b24d7"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EAD9E04ED43D74CB62B53C7F0354145" ma:contentTypeVersion="29" ma:contentTypeDescription="Create a new document." ma:contentTypeScope="" ma:versionID="a24dd989c1305a6e8c2b07be1d2c376d">
  <xsd:schema xmlns:xsd="http://www.w3.org/2001/XMLSchema" xmlns:xs="http://www.w3.org/2001/XMLSchema" xmlns:p="http://schemas.microsoft.com/office/2006/metadata/properties" xmlns:ns2="a0520e7d-56ac-42ba-8299-7941f60600bb" xmlns:ns3="2b734e5c-e2cf-4d91-a88f-3e50b50b24d7" xmlns:ns4="2b734e5c-e2cf-4d91-a88f-3e50b50b24d7" xmlns:ns5="a5016997-deea-4fdb-a97d-61eed343007a" targetNamespace="http://schemas.microsoft.com/office/2006/metadata/properties" ma:root="true" ma:fieldsID="aef3b627c1be218961a613e5ae5a4ec7" ns2:_="" ns4:_="" ns5:_="">
    <xsd:import namespace="a0520e7d-56ac-42ba-8299-7941f60600bb"/>
    <xsd:import namespace="2b734e5c-e2cf-4d91-a88f-3e50b50b24d7"/>
    <xsd:import namespace="2b734e5c-e2cf-4d91-a88f-3e50b50b24d7"/>
    <xsd:import namespace="a5016997-deea-4fdb-a97d-61eed343007a"/>
    <xsd:element name="properties">
      <xsd:complexType>
        <xsd:sequence>
          <xsd:element name="documentManagement">
            <xsd:complexType>
              <xsd:all>
                <xsd:element ref="ns2:LocationsTaxHTField" minOccurs="0"/>
                <xsd:element ref="ns3:DocumentTypeTaxHTField" minOccurs="0"/>
                <xsd:element ref="ns3:DepartmentsTaxHTField" minOccurs="0"/>
                <xsd:element ref="ns3:KeywordsTagsTaxHTField" minOccurs="0"/>
                <xsd:element ref="ns4:b73a531bf2874837a19042fda8b245b9" minOccurs="0"/>
                <xsd:element ref="ns4:TaxCatchAll" minOccurs="0"/>
                <xsd:element ref="ns4:c9be4fc6f559450098a544dcf2e206c7" minOccurs="0"/>
                <xsd:element ref="ns4:p640f9c8b4b14857bdc671f534fc7d57" minOccurs="0"/>
                <xsd:element ref="ns4:g5236701626640c1ab96021ee8d14cff" minOccurs="0"/>
                <xsd:element ref="ns4:Owner" minOccurs="0"/>
                <xsd:element ref="ns4:SharedWithUsers" minOccurs="0"/>
                <xsd:element ref="ns4:SharedWithDetails" minOccurs="0"/>
                <xsd:element ref="ns5:MediaServiceMetadata" minOccurs="0"/>
                <xsd:element ref="ns5:MediaServiceFastMetadata" minOccurs="0"/>
                <xsd:element ref="ns5:MediaServiceSearchProperties" minOccurs="0"/>
                <xsd:element ref="ns5:lcf76f155ced4ddcb4097134ff3c332f" minOccurs="0"/>
                <xsd:element ref="ns5:MediaServiceObjectDetectorVersions" minOccurs="0"/>
                <xsd:element ref="ns5:MediaServiceOCR" minOccurs="0"/>
                <xsd:element ref="ns5:MediaServiceGenerationTime" minOccurs="0"/>
                <xsd:element ref="ns5:MediaServiceEventHashCode" minOccurs="0"/>
                <xsd:element ref="ns5:MediaServiceDateTaken" minOccurs="0"/>
                <xsd:element ref="ns5:MediaServiceLocation" minOccurs="0"/>
                <xsd:element ref="ns5:MediaLengthInSeconds" minOccurs="0"/>
                <xsd:element ref="ns5: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0520e7d-56ac-42ba-8299-7941f60600bb" elementFormDefault="qualified">
    <xsd:import namespace="http://schemas.microsoft.com/office/2006/documentManagement/types"/>
    <xsd:import namespace="http://schemas.microsoft.com/office/infopath/2007/PartnerControls"/>
    <xsd:element name="LocationsTaxHTField" ma:index="8" nillable="true" ma:displayName="LocationsTaxHTField" ma:hidden="true" ma:internalName="LocationsTaxHTField">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b734e5c-e2cf-4d91-a88f-3e50b50b24d7" elementFormDefault="qualified">
    <xsd:import namespace="http://schemas.microsoft.com/office/2006/documentManagement/types"/>
    <xsd:import namespace="http://schemas.microsoft.com/office/infopath/2007/PartnerControls"/>
    <xsd:element name="DocumentTypeTaxHTField" ma:index="9" nillable="true" ma:displayName="DocumentTypeTaxHTField" ma:hidden="true" ma:internalName="DocumentTypeTaxHTField">
      <xsd:simpleType>
        <xsd:restriction base="dms:Note"/>
      </xsd:simpleType>
    </xsd:element>
    <xsd:element name="DepartmentsTaxHTField" ma:index="10" nillable="true" ma:displayName="DepartmentsTaxHTField" ma:hidden="true" ma:internalName="DepartmentsTaxHTField">
      <xsd:simpleType>
        <xsd:restriction base="dms:Note"/>
      </xsd:simpleType>
    </xsd:element>
    <xsd:element name="KeywordsTagsTaxHTField" ma:index="11" nillable="true" ma:displayName="KeywordsTagsTaxHTField" ma:hidden="true" ma:internalName="KeywordsTagsTaxHTField">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b734e5c-e2cf-4d91-a88f-3e50b50b24d7" elementFormDefault="qualified">
    <xsd:import namespace="http://schemas.microsoft.com/office/2006/documentManagement/types"/>
    <xsd:import namespace="http://schemas.microsoft.com/office/infopath/2007/PartnerControls"/>
    <xsd:element name="b73a531bf2874837a19042fda8b245b9" ma:index="13" nillable="true" ma:taxonomy="true" ma:internalName="b73a531bf2874837a19042fda8b245b9" ma:taxonomyFieldName="Departments" ma:displayName="Departments" ma:default="" ma:fieldId="{b73a531b-f287-4837-a190-42fda8b245b9}" ma:taxonomyMulti="true" ma:sspId="4a324f7d-4130-4e3b-92bc-b3d938f1e27f" ma:termSetId="7de4cc5f-e887-4f58-961c-84d30d95a9c2" ma:anchorId="00000000-0000-0000-0000-000000000000" ma:open="false" ma:isKeyword="false">
      <xsd:complexType>
        <xsd:sequence>
          <xsd:element ref="pc:Terms" minOccurs="0" maxOccurs="1"/>
        </xsd:sequence>
      </xsd:complexType>
    </xsd:element>
    <xsd:element name="TaxCatchAll" ma:index="14" nillable="true" ma:displayName="Taxonomy Catch All Column" ma:hidden="true" ma:list="{07d95bc9-3ff7-4784-abe8-b2be7008ee56}" ma:internalName="TaxCatchAll" ma:showField="CatchAllData" ma:web="2b734e5c-e2cf-4d91-a88f-3e50b50b24d7">
      <xsd:complexType>
        <xsd:complexContent>
          <xsd:extension base="dms:MultiChoiceLookup">
            <xsd:sequence>
              <xsd:element name="Value" type="dms:Lookup" maxOccurs="unbounded" minOccurs="0" nillable="true"/>
            </xsd:sequence>
          </xsd:extension>
        </xsd:complexContent>
      </xsd:complexType>
    </xsd:element>
    <xsd:element name="c9be4fc6f559450098a544dcf2e206c7" ma:index="16" nillable="true" ma:taxonomy="true" ma:internalName="c9be4fc6f559450098a544dcf2e206c7" ma:taxonomyFieldName="DocumentType" ma:displayName="Document Type" ma:default="" ma:fieldId="{c9be4fc6-f559-4500-98a5-44dcf2e206c7}" ma:taxonomyMulti="true" ma:sspId="4a324f7d-4130-4e3b-92bc-b3d938f1e27f" ma:termSetId="286ebe61-194d-4783-ab71-3d55852e3f10" ma:anchorId="00000000-0000-0000-0000-000000000000" ma:open="false" ma:isKeyword="false">
      <xsd:complexType>
        <xsd:sequence>
          <xsd:element ref="pc:Terms" minOccurs="0" maxOccurs="1"/>
        </xsd:sequence>
      </xsd:complexType>
    </xsd:element>
    <xsd:element name="p640f9c8b4b14857bdc671f534fc7d57" ma:index="18" nillable="true" ma:taxonomy="true" ma:internalName="p640f9c8b4b14857bdc671f534fc7d57" ma:taxonomyFieldName="Locations" ma:displayName="Locations" ma:default="" ma:fieldId="{9640f9c8-b4b1-4857-bdc6-71f534fc7d57}" ma:taxonomyMulti="true" ma:sspId="4a324f7d-4130-4e3b-92bc-b3d938f1e27f" ma:termSetId="520fcd1e-a37f-4b37-b166-9a39e00fa880" ma:anchorId="00000000-0000-0000-0000-000000000000" ma:open="false" ma:isKeyword="false">
      <xsd:complexType>
        <xsd:sequence>
          <xsd:element ref="pc:Terms" minOccurs="0" maxOccurs="1"/>
        </xsd:sequence>
      </xsd:complexType>
    </xsd:element>
    <xsd:element name="g5236701626640c1ab96021ee8d14cff" ma:index="20" nillable="true" ma:taxonomy="true" ma:internalName="g5236701626640c1ab96021ee8d14cff" ma:taxonomyFieldName="KeywordsTags" ma:displayName="Keywords / Tags" ma:default="" ma:fieldId="{05236701-6266-40c1-ab96-021ee8d14cff}" ma:taxonomyMulti="true" ma:sspId="4a324f7d-4130-4e3b-92bc-b3d938f1e27f" ma:termSetId="5b1e0033-188b-4d38-a5dd-0bd2b0b787fb" ma:anchorId="00000000-0000-0000-0000-000000000000" ma:open="true" ma:isKeyword="false">
      <xsd:complexType>
        <xsd:sequence>
          <xsd:element ref="pc:Terms" minOccurs="0" maxOccurs="1"/>
        </xsd:sequence>
      </xsd:complexType>
    </xsd:element>
    <xsd:element name="Owner" ma:index="21" nillable="true" ma:displayName="Owner" ma:format="Dropdown" ma:internalName="Owner"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5016997-deea-4fdb-a97d-61eed343007a" elementFormDefault="qualified">
    <xsd:import namespace="http://schemas.microsoft.com/office/2006/documentManagement/types"/>
    <xsd:import namespace="http://schemas.microsoft.com/office/infopath/2007/PartnerControls"/>
    <xsd:element name="MediaServiceMetadata" ma:index="24" nillable="true" ma:displayName="MediaServiceMetadata" ma:hidden="true" ma:internalName="MediaServiceMetadata" ma:readOnly="true">
      <xsd:simpleType>
        <xsd:restriction base="dms:Note"/>
      </xsd:simpleType>
    </xsd:element>
    <xsd:element name="MediaServiceFastMetadata" ma:index="25" nillable="true" ma:displayName="MediaServiceFastMetadata" ma:hidden="true" ma:internalName="MediaServiceFastMetadata" ma:readOnly="true">
      <xsd:simpleType>
        <xsd:restriction base="dms:Note"/>
      </xsd:simpleType>
    </xsd:element>
    <xsd:element name="MediaServiceSearchProperties" ma:index="26" nillable="true" ma:displayName="MediaServiceSearchProperties" ma:hidden="true" ma:internalName="MediaServiceSearchProperties" ma:readOnly="true">
      <xsd:simpleType>
        <xsd:restriction base="dms:Note"/>
      </xsd:simpleType>
    </xsd:element>
    <xsd:element name="lcf76f155ced4ddcb4097134ff3c332f" ma:index="28" nillable="true" ma:taxonomy="true" ma:internalName="lcf76f155ced4ddcb4097134ff3c332f" ma:taxonomyFieldName="MediaServiceImageTags" ma:displayName="Image Tags" ma:readOnly="false" ma:fieldId="{5cf76f15-5ced-4ddc-b409-7134ff3c332f}" ma:taxonomyMulti="true" ma:sspId="4a324f7d-4130-4e3b-92bc-b3d938f1e27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9" nillable="true" ma:displayName="MediaServiceObjectDetectorVersions" ma:hidden="true" ma:indexed="true" ma:internalName="MediaServiceObjectDetectorVersions" ma:readOnly="true">
      <xsd:simpleType>
        <xsd:restriction base="dms:Text"/>
      </xsd:simpleType>
    </xsd:element>
    <xsd:element name="MediaServiceOCR" ma:index="30" nillable="true" ma:displayName="Extracted Text" ma:internalName="MediaServiceOCR" ma:readOnly="true">
      <xsd:simpleType>
        <xsd:restriction base="dms:Note">
          <xsd:maxLength value="255"/>
        </xsd:restriction>
      </xsd:simpleType>
    </xsd:element>
    <xsd:element name="MediaServiceGenerationTime" ma:index="31" nillable="true" ma:displayName="MediaServiceGenerationTime" ma:hidden="true" ma:internalName="MediaServiceGenerationTime" ma:readOnly="true">
      <xsd:simpleType>
        <xsd:restriction base="dms:Text"/>
      </xsd:simpleType>
    </xsd:element>
    <xsd:element name="MediaServiceEventHashCode" ma:index="32" nillable="true" ma:displayName="MediaServiceEventHashCode" ma:hidden="true" ma:internalName="MediaServiceEventHashCode" ma:readOnly="true">
      <xsd:simpleType>
        <xsd:restriction base="dms:Text"/>
      </xsd:simpleType>
    </xsd:element>
    <xsd:element name="MediaServiceDateTaken" ma:index="33" nillable="true" ma:displayName="MediaServiceDateTaken" ma:hidden="true" ma:indexed="true" ma:internalName="MediaServiceDateTaken" ma:readOnly="true">
      <xsd:simpleType>
        <xsd:restriction base="dms:Text"/>
      </xsd:simpleType>
    </xsd:element>
    <xsd:element name="MediaServiceLocation" ma:index="34" nillable="true" ma:displayName="Location" ma:indexed="true" ma:internalName="MediaServiceLocation" ma:readOnly="true">
      <xsd:simpleType>
        <xsd:restriction base="dms:Text"/>
      </xsd:simpleType>
    </xsd:element>
    <xsd:element name="MediaLengthInSeconds" ma:index="35" nillable="true" ma:displayName="MediaLengthInSeconds" ma:hidden="true" ma:internalName="MediaLengthInSeconds" ma:readOnly="true">
      <xsd:simpleType>
        <xsd:restriction base="dms:Unknown"/>
      </xsd:simpleType>
    </xsd:element>
    <xsd:element name="MediaServiceBillingMetadata" ma:index="36"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569E4D5-7777-4EF0-BC9D-7860D53B2107}">
  <ds:schemaRefs>
    <ds:schemaRef ds:uri="http://schemas.microsoft.com/sharepoint/v3/contenttype/forms"/>
  </ds:schemaRefs>
</ds:datastoreItem>
</file>

<file path=customXml/itemProps2.xml><?xml version="1.0" encoding="utf-8"?>
<ds:datastoreItem xmlns:ds="http://schemas.openxmlformats.org/officeDocument/2006/customXml" ds:itemID="{4908C01F-2C48-4801-937C-9B8CA5304A49}">
  <ds:schemaRefs>
    <ds:schemaRef ds:uri="http://purl.org/dc/terms/"/>
    <ds:schemaRef ds:uri="http://schemas.openxmlformats.org/package/2006/metadata/core-properties"/>
    <ds:schemaRef ds:uri="c2635909-eed8-44f6-b551-d52f900322ef"/>
    <ds:schemaRef ds:uri="http://schemas.microsoft.com/office/2006/documentManagement/types"/>
    <ds:schemaRef ds:uri="http://www.w3.org/XML/1998/namespace"/>
    <ds:schemaRef ds:uri="http://schemas.microsoft.com/office/infopath/2007/PartnerControls"/>
    <ds:schemaRef ds:uri="http://schemas.microsoft.com/office/2006/metadata/properties"/>
    <ds:schemaRef ds:uri="http://purl.org/dc/dcmitype/"/>
    <ds:schemaRef ds:uri="http://purl.org/dc/elements/1.1/"/>
    <ds:schemaRef ds:uri="2b734e5c-e2cf-4d91-a88f-3e50b50b24d7"/>
    <ds:schemaRef ds:uri="a0520e7d-56ac-42ba-8299-7941f60600bb"/>
    <ds:schemaRef ds:uri="a5016997-deea-4fdb-a97d-61eed343007a"/>
  </ds:schemaRefs>
</ds:datastoreItem>
</file>

<file path=customXml/itemProps3.xml><?xml version="1.0" encoding="utf-8"?>
<ds:datastoreItem xmlns:ds="http://schemas.openxmlformats.org/officeDocument/2006/customXml" ds:itemID="{4909B668-6B36-4B19-9163-364BD44DBE9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0520e7d-56ac-42ba-8299-7941f60600bb"/>
    <ds:schemaRef ds:uri="2b734e5c-e2cf-4d91-a88f-3e50b50b24d7"/>
    <ds:schemaRef ds:uri="a5016997-deea-4fdb-a97d-61eed343007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TM04033937[[fn=Vapor Trail]]</Template>
  <TotalTime>1180</TotalTime>
  <Words>1124</Words>
  <Application>Microsoft Office PowerPoint</Application>
  <PresentationFormat>Widescreen</PresentationFormat>
  <Paragraphs>76</Paragraphs>
  <Slides>15</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Aptos</vt:lpstr>
      <vt:lpstr>Arial</vt:lpstr>
      <vt:lpstr>Century Gothic</vt:lpstr>
      <vt:lpstr>NTFPreCursivefk</vt:lpstr>
      <vt:lpstr>Vapor Trail</vt:lpstr>
      <vt:lpstr>Meet the teacher</vt:lpstr>
      <vt:lpstr>PowerPoint Presentation</vt:lpstr>
      <vt:lpstr>routines</vt:lpstr>
      <vt:lpstr>PowerPoint Presentation</vt:lpstr>
      <vt:lpstr>routines</vt:lpstr>
      <vt:lpstr>uniform</vt:lpstr>
      <vt:lpstr>Pe kit</vt:lpstr>
      <vt:lpstr>curriculum</vt:lpstr>
      <vt:lpstr>expectations</vt:lpstr>
      <vt:lpstr>homework</vt:lpstr>
      <vt:lpstr>How can you support your child?</vt:lpstr>
      <vt:lpstr>ATTENDANCE MATTERS</vt:lpstr>
      <vt:lpstr>WHY IS ATTENDANCE SO IMPORTANT?</vt:lpstr>
      <vt:lpstr>Trips</vt:lpstr>
      <vt:lpstr>Contact 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Meet the teacher</dc:title>
  <dc:creator>David Perkins</dc:creator>
  <cp:lastModifiedBy>Robert Knapp</cp:lastModifiedBy>
  <cp:revision>11</cp:revision>
  <dcterms:created xsi:type="dcterms:W3CDTF">2020-09-29T16:00:27Z</dcterms:created>
  <dcterms:modified xsi:type="dcterms:W3CDTF">2025-09-11T07:21:45Z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0x0101009EAD9E04ED43D74CB62B53C7F0354145</vt:lpwstr>
  </property>
  <property fmtid="{D5CDD505-2E9C-101B-9397-08002B2CF9AE}" pid="3" name="MediaServiceImageTags">
    <vt:lpwstr/>
  </property>
  <property fmtid="{D5CDD505-2E9C-101B-9397-08002B2CF9AE}" pid="4" name="Departments">
    <vt:lpwstr/>
  </property>
  <property fmtid="{D5CDD505-2E9C-101B-9397-08002B2CF9AE}" pid="5" name="DocumentType">
    <vt:lpwstr/>
  </property>
  <property fmtid="{D5CDD505-2E9C-101B-9397-08002B2CF9AE}" pid="6" name="KeywordsTags">
    <vt:lpwstr/>
  </property>
  <property fmtid="{D5CDD505-2E9C-101B-9397-08002B2CF9AE}" pid="7" name="Locations">
    <vt:lpwstr/>
  </property>
</Properties>
</file>